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Lst>
  <p:sldSz cy="5143500" cx="9144000"/>
  <p:notesSz cx="6858000" cy="9144000"/>
  <p:embeddedFontLst>
    <p:embeddedFont>
      <p:font typeface="Roboto Medium"/>
      <p:regular r:id="rId47"/>
      <p:bold r:id="rId48"/>
      <p:italic r:id="rId49"/>
      <p:boldItalic r:id="rId50"/>
    </p:embeddedFont>
    <p:embeddedFont>
      <p:font typeface="Roboto"/>
      <p:regular r:id="rId51"/>
      <p:bold r:id="rId52"/>
      <p:italic r:id="rId53"/>
      <p:boldItalic r:id="rId54"/>
    </p:embeddedFont>
    <p:embeddedFont>
      <p:font typeface="Roboto Light"/>
      <p:regular r:id="rId55"/>
      <p:bold r:id="rId56"/>
      <p:italic r:id="rId57"/>
      <p:boldItalic r:id="rId58"/>
    </p:embeddedFont>
    <p:embeddedFont>
      <p:font typeface="Ubuntu Mono"/>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RobotoMedium-bold.fntdata"/><Relationship Id="rId47" Type="http://schemas.openxmlformats.org/officeDocument/2006/relationships/font" Target="fonts/RobotoMedium-regular.fntdata"/><Relationship Id="rId49" Type="http://schemas.openxmlformats.org/officeDocument/2006/relationships/font" Target="fonts/RobotoMedium-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font" Target="fonts/UbuntuMono-boldItalic.fntdata"/><Relationship Id="rId61" Type="http://schemas.openxmlformats.org/officeDocument/2006/relationships/font" Target="fonts/UbuntuMono-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UbuntuMono-bold.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Roboto-regular.fntdata"/><Relationship Id="rId50" Type="http://schemas.openxmlformats.org/officeDocument/2006/relationships/font" Target="fonts/RobotoMedium-boldItalic.fntdata"/><Relationship Id="rId53" Type="http://schemas.openxmlformats.org/officeDocument/2006/relationships/font" Target="fonts/Roboto-italic.fntdata"/><Relationship Id="rId52" Type="http://schemas.openxmlformats.org/officeDocument/2006/relationships/font" Target="fonts/Roboto-bold.fntdata"/><Relationship Id="rId11" Type="http://schemas.openxmlformats.org/officeDocument/2006/relationships/slide" Target="slides/slide7.xml"/><Relationship Id="rId55" Type="http://schemas.openxmlformats.org/officeDocument/2006/relationships/font" Target="fonts/RobotoLight-regular.fntdata"/><Relationship Id="rId10" Type="http://schemas.openxmlformats.org/officeDocument/2006/relationships/slide" Target="slides/slide6.xml"/><Relationship Id="rId54" Type="http://schemas.openxmlformats.org/officeDocument/2006/relationships/font" Target="fonts/Roboto-boldItalic.fntdata"/><Relationship Id="rId13" Type="http://schemas.openxmlformats.org/officeDocument/2006/relationships/slide" Target="slides/slide9.xml"/><Relationship Id="rId57" Type="http://schemas.openxmlformats.org/officeDocument/2006/relationships/font" Target="fonts/RobotoLight-italic.fntdata"/><Relationship Id="rId12" Type="http://schemas.openxmlformats.org/officeDocument/2006/relationships/slide" Target="slides/slide8.xml"/><Relationship Id="rId56" Type="http://schemas.openxmlformats.org/officeDocument/2006/relationships/font" Target="fonts/RobotoLight-bold.fntdata"/><Relationship Id="rId15" Type="http://schemas.openxmlformats.org/officeDocument/2006/relationships/slide" Target="slides/slide11.xml"/><Relationship Id="rId59" Type="http://schemas.openxmlformats.org/officeDocument/2006/relationships/font" Target="fonts/UbuntuMono-regular.fntdata"/><Relationship Id="rId14" Type="http://schemas.openxmlformats.org/officeDocument/2006/relationships/slide" Target="slides/slide10.xml"/><Relationship Id="rId58" Type="http://schemas.openxmlformats.org/officeDocument/2006/relationships/font" Target="fonts/RobotoLight-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9143fda576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9143fda576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c5b8276e23_0_5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c5b8276e2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c5b8276e23_0_2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c5b8276e2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d8dea1a3c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d8dea1a3c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c5bc9a0eeb_0_1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c5bc9a0ee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5a2c1bfb2f_1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5a2c1bfb2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5a2c1bfb2f_1_14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5a2c1bfb2f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5a2c1bfb2f_1_15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5a2c1bfb2f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d8dea1a3c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d8dea1a3c6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5a2c1bfb2f_1_15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5a2c1bfb2f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5a2c1bfb2f_1_17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5a2c1bfb2f_1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9143fda576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9143fda576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5a2c1bfb2f_1_18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5a2c1bfb2f_1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5a2c1bfb2f_1_19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5a2c1bfb2f_1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5a2c1bfb2f_1_21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5a2c1bfb2f_1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5a2c1bfb2f_1_20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5a2c1bfb2f_1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d8dea1a3c6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d8dea1a3c6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5a2c1bfb2f_1_21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5a2c1bfb2f_1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5a2c1bfb2f_1_22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5a2c1bfb2f_1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5a2c1bfb2f_1_23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5a2c1bfb2f_1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5a2c1bfb2f_1_23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5a2c1bfb2f_1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5a2c1bfb2f_1_24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5a2c1bfb2f_1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95d4eef0_0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95d4eef0_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d8dea1a3c6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1d8dea1a3c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c5b8276e23_0_10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c5b8276e2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c5b8276e23_0_10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c5b8276e23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c5b8276e23_0_14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c5b8276e23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d8dea1a3c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d8dea1a3c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5a2c1bfb2f_1_25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5a2c1bfb2f_1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c5b8276e23_0_20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c5b8276e23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1d8dea1a3c6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1d8dea1a3c6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c5b8276e23_0_17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c5b8276e23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c5b8276e23_0_19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c5b8276e23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c5b8276e23_0_3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c5b8276e2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c5b8276e23_0_19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c5b8276e23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1d8dea1a3c6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1d8dea1a3c6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d8dea1a3c6_0_8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d8dea1a3c6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eec0a0e1c_0_5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eec0a0e1c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d8dea1a3c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d8dea1a3c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9741ac9d_14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9741ac9d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c5b8276e23_0_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c5b8276e2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c5b8276e23_0_1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c5b8276e2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4400"/>
              <a:buNone/>
              <a:defRPr sz="4400"/>
            </a:lvl1pPr>
            <a:lvl2pPr lvl="1" rtl="0">
              <a:spcBef>
                <a:spcPts val="0"/>
              </a:spcBef>
              <a:spcAft>
                <a:spcPts val="0"/>
              </a:spcAft>
              <a:buSzPts val="4400"/>
              <a:buNone/>
              <a:defRPr sz="4400"/>
            </a:lvl2pPr>
            <a:lvl3pPr lvl="2" rtl="0">
              <a:spcBef>
                <a:spcPts val="0"/>
              </a:spcBef>
              <a:spcAft>
                <a:spcPts val="0"/>
              </a:spcAft>
              <a:buSzPts val="4400"/>
              <a:buNone/>
              <a:defRPr sz="4400"/>
            </a:lvl3pPr>
            <a:lvl4pPr lvl="3" rtl="0">
              <a:spcBef>
                <a:spcPts val="0"/>
              </a:spcBef>
              <a:spcAft>
                <a:spcPts val="0"/>
              </a:spcAft>
              <a:buSzPts val="4400"/>
              <a:buNone/>
              <a:defRPr sz="4400"/>
            </a:lvl4pPr>
            <a:lvl5pPr lvl="4" rtl="0">
              <a:spcBef>
                <a:spcPts val="0"/>
              </a:spcBef>
              <a:spcAft>
                <a:spcPts val="0"/>
              </a:spcAft>
              <a:buSzPts val="4400"/>
              <a:buNone/>
              <a:defRPr sz="4400"/>
            </a:lvl5pPr>
            <a:lvl6pPr lvl="5" rtl="0">
              <a:spcBef>
                <a:spcPts val="0"/>
              </a:spcBef>
              <a:spcAft>
                <a:spcPts val="0"/>
              </a:spcAft>
              <a:buSzPts val="4400"/>
              <a:buNone/>
              <a:defRPr sz="4400"/>
            </a:lvl6pPr>
            <a:lvl7pPr lvl="6" rtl="0">
              <a:spcBef>
                <a:spcPts val="0"/>
              </a:spcBef>
              <a:spcAft>
                <a:spcPts val="0"/>
              </a:spcAft>
              <a:buSzPts val="4400"/>
              <a:buNone/>
              <a:defRPr sz="4400"/>
            </a:lvl7pPr>
            <a:lvl8pPr lvl="7" rtl="0">
              <a:spcBef>
                <a:spcPts val="0"/>
              </a:spcBef>
              <a:spcAft>
                <a:spcPts val="0"/>
              </a:spcAft>
              <a:buSzPts val="4400"/>
              <a:buNone/>
              <a:defRPr sz="4400"/>
            </a:lvl8pPr>
            <a:lvl9pPr lvl="8" rtl="0">
              <a:spcBef>
                <a:spcPts val="0"/>
              </a:spcBef>
              <a:spcAft>
                <a:spcPts val="0"/>
              </a:spcAft>
              <a:buSzPts val="4400"/>
              <a:buNone/>
              <a:defRPr sz="4400"/>
            </a:lvl9pPr>
          </a:lstStyle>
          <a:p/>
        </p:txBody>
      </p:sp>
      <p:sp>
        <p:nvSpPr>
          <p:cNvPr id="12" name="Google Shape;12;p2"/>
          <p:cNvSpPr txBox="1"/>
          <p:nvPr>
            <p:ph idx="1" type="subTitle"/>
          </p:nvPr>
        </p:nvSpPr>
        <p:spPr>
          <a:xfrm>
            <a:off x="311700" y="2834125"/>
            <a:ext cx="8520600" cy="15363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1pPr>
            <a:lvl2pPr lvl="1"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2pPr>
            <a:lvl3pPr lvl="2"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3pPr>
            <a:lvl4pPr lvl="3"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4pPr>
            <a:lvl5pPr lvl="4"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5pPr>
            <a:lvl6pPr lvl="5"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6pPr>
            <a:lvl7pPr lvl="6"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7pPr>
            <a:lvl8pPr lvl="7"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8pPr>
            <a:lvl9pPr lvl="8"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5" name="Shape 75"/>
        <p:cNvGrpSpPr/>
        <p:nvPr/>
      </p:nvGrpSpPr>
      <p:grpSpPr>
        <a:xfrm>
          <a:off x="0" y="0"/>
          <a:ext cx="0" cy="0"/>
          <a:chOff x="0" y="0"/>
          <a:chExt cx="0" cy="0"/>
        </a:xfrm>
      </p:grpSpPr>
      <p:sp>
        <p:nvSpPr>
          <p:cNvPr id="76" name="Google Shape;76;p1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7" name="Google Shape;77;p11"/>
          <p:cNvSpPr txBox="1"/>
          <p:nvPr>
            <p:ph idx="1" type="body"/>
          </p:nvPr>
        </p:nvSpPr>
        <p:spPr>
          <a:xfrm>
            <a:off x="4812381" y="402206"/>
            <a:ext cx="3999900" cy="3416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sp>
        <p:nvSpPr>
          <p:cNvPr id="78" name="Google Shape;7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79" name="Google Shape;79;p11"/>
          <p:cNvCxnSpPr/>
          <p:nvPr/>
        </p:nvCxnSpPr>
        <p:spPr>
          <a:xfrm>
            <a:off x="95431" y="402210"/>
            <a:ext cx="8909700" cy="0"/>
          </a:xfrm>
          <a:prstGeom prst="straightConnector1">
            <a:avLst/>
          </a:prstGeom>
          <a:noFill/>
          <a:ln cap="flat" cmpd="sng" w="19050">
            <a:solidFill>
              <a:srgbClr val="BF9000"/>
            </a:solidFill>
            <a:prstDash val="solid"/>
            <a:round/>
            <a:headEnd len="med" w="med" type="none"/>
            <a:tailEnd len="med" w="med" type="none"/>
          </a:ln>
        </p:spPr>
      </p:cxnSp>
      <p:sp>
        <p:nvSpPr>
          <p:cNvPr id="80" name="Google Shape;80;p11"/>
          <p:cNvSpPr txBox="1"/>
          <p:nvPr>
            <p:ph idx="2" type="body"/>
          </p:nvPr>
        </p:nvSpPr>
        <p:spPr>
          <a:xfrm>
            <a:off x="95431" y="402206"/>
            <a:ext cx="3999900" cy="3416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sp>
        <p:nvSpPr>
          <p:cNvPr id="82" name="Google Shape;82;p1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 name="Google Shape;83;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84" name="Google Shape;84;p12"/>
          <p:cNvCxnSpPr/>
          <p:nvPr/>
        </p:nvCxnSpPr>
        <p:spPr>
          <a:xfrm>
            <a:off x="95431" y="402210"/>
            <a:ext cx="89097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sp>
        <p:nvSpPr>
          <p:cNvPr id="86" name="Google Shape;86;p1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7" name="Google Shape;87;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_3">
  <p:cSld name="SECTION_TITLE_AND_DESCRIPTION_3">
    <p:spTree>
      <p:nvGrpSpPr>
        <p:cNvPr id="88" name="Shape 88"/>
        <p:cNvGrpSpPr/>
        <p:nvPr/>
      </p:nvGrpSpPr>
      <p:grpSpPr>
        <a:xfrm>
          <a:off x="0" y="0"/>
          <a:ext cx="0" cy="0"/>
          <a:chOff x="0" y="0"/>
          <a:chExt cx="0" cy="0"/>
        </a:xfrm>
      </p:grpSpPr>
      <p:sp>
        <p:nvSpPr>
          <p:cNvPr id="89" name="Google Shape;89;p14"/>
          <p:cNvSpPr/>
          <p:nvPr/>
        </p:nvSpPr>
        <p:spPr>
          <a:xfrm>
            <a:off x="457200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1" name="Google Shape;91;p1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16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92" name="Google Shape;92;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3" name="Google Shape;93;p14"/>
          <p:cNvSpPr txBox="1"/>
          <p:nvPr>
            <p:ph idx="2" type="body"/>
          </p:nvPr>
        </p:nvSpPr>
        <p:spPr>
          <a:xfrm>
            <a:off x="4812381" y="402206"/>
            <a:ext cx="3999900" cy="3416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4" name="Shape 94"/>
        <p:cNvGrpSpPr/>
        <p:nvPr/>
      </p:nvGrpSpPr>
      <p:grpSpPr>
        <a:xfrm>
          <a:off x="0" y="0"/>
          <a:ext cx="0" cy="0"/>
          <a:chOff x="0" y="0"/>
          <a:chExt cx="0" cy="0"/>
        </a:xfrm>
      </p:grpSpPr>
      <p:sp>
        <p:nvSpPr>
          <p:cNvPr id="95" name="Google Shape;95;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6" name="Google Shape;96;p15"/>
          <p:cNvSpPr txBox="1"/>
          <p:nvPr>
            <p:ph type="title"/>
          </p:nvPr>
        </p:nvSpPr>
        <p:spPr>
          <a:xfrm>
            <a:off x="95425" y="4382350"/>
            <a:ext cx="8425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cxnSp>
        <p:nvCxnSpPr>
          <p:cNvPr id="97" name="Google Shape;97;p15"/>
          <p:cNvCxnSpPr/>
          <p:nvPr/>
        </p:nvCxnSpPr>
        <p:spPr>
          <a:xfrm>
            <a:off x="168250" y="4288400"/>
            <a:ext cx="87570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dark">
  <p:cSld name="BLANK_1">
    <p:bg>
      <p:bgPr>
        <a:solidFill>
          <a:schemeClr val="dk1"/>
        </a:solidFill>
      </p:bgPr>
    </p:bg>
    <p:spTree>
      <p:nvGrpSpPr>
        <p:cNvPr id="100" name="Shape 100"/>
        <p:cNvGrpSpPr/>
        <p:nvPr/>
      </p:nvGrpSpPr>
      <p:grpSpPr>
        <a:xfrm>
          <a:off x="0" y="0"/>
          <a:ext cx="0" cy="0"/>
          <a:chOff x="0" y="0"/>
          <a:chExt cx="0" cy="0"/>
        </a:xfrm>
      </p:grpSpPr>
      <p:sp>
        <p:nvSpPr>
          <p:cNvPr id="101" name="Google Shape;101;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lude">
  <p:cSld name="SECTION_TITLE_AND_DESCRIPTION_1_3">
    <p:spTree>
      <p:nvGrpSpPr>
        <p:cNvPr id="102" name="Shape 102"/>
        <p:cNvGrpSpPr/>
        <p:nvPr/>
      </p:nvGrpSpPr>
      <p:grpSpPr>
        <a:xfrm>
          <a:off x="0" y="0"/>
          <a:ext cx="0" cy="0"/>
          <a:chOff x="0" y="0"/>
          <a:chExt cx="0" cy="0"/>
        </a:xfrm>
      </p:grpSpPr>
      <p:sp>
        <p:nvSpPr>
          <p:cNvPr id="103" name="Google Shape;103;p18"/>
          <p:cNvSpPr/>
          <p:nvPr/>
        </p:nvSpPr>
        <p:spPr>
          <a:xfrm>
            <a:off x="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18"/>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pic>
        <p:nvPicPr>
          <p:cNvPr id="106" name="Google Shape;106;p18"/>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107" name="Google Shape;107;p18"/>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cxnSp>
        <p:nvCxnSpPr>
          <p:cNvPr id="108" name="Google Shape;108;p18"/>
          <p:cNvCxnSpPr/>
          <p:nvPr/>
        </p:nvCxnSpPr>
        <p:spPr>
          <a:xfrm>
            <a:off x="266975" y="4049175"/>
            <a:ext cx="4038000" cy="0"/>
          </a:xfrm>
          <a:prstGeom prst="straightConnector1">
            <a:avLst/>
          </a:prstGeom>
          <a:noFill/>
          <a:ln cap="flat" cmpd="sng" w="19050">
            <a:solidFill>
              <a:srgbClr val="BF9000"/>
            </a:solidFill>
            <a:prstDash val="solid"/>
            <a:round/>
            <a:headEnd len="med" w="med" type="none"/>
            <a:tailEnd len="med" w="med" type="none"/>
          </a:ln>
        </p:spPr>
      </p:cxnSp>
      <p:sp>
        <p:nvSpPr>
          <p:cNvPr id="109" name="Google Shape;109;p18"/>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lvl1pPr lvl="0" rtl="0">
              <a:lnSpc>
                <a:spcPct val="100000"/>
              </a:lnSpc>
              <a:spcBef>
                <a:spcPts val="600"/>
              </a:spcBef>
              <a:spcAft>
                <a:spcPts val="0"/>
              </a:spcAft>
              <a:buClr>
                <a:schemeClr val="lt1"/>
              </a:buClr>
              <a:buSzPts val="1600"/>
              <a:buNone/>
              <a:defRPr>
                <a:solidFill>
                  <a:schemeClr val="lt1"/>
                </a:solidFill>
              </a:defRPr>
            </a:lvl1pPr>
            <a:lvl2pPr lvl="1" rtl="0">
              <a:lnSpc>
                <a:spcPct val="100000"/>
              </a:lnSpc>
              <a:spcBef>
                <a:spcPts val="600"/>
              </a:spcBef>
              <a:spcAft>
                <a:spcPts val="0"/>
              </a:spcAft>
              <a:buClr>
                <a:schemeClr val="lt1"/>
              </a:buClr>
              <a:buSzPts val="2100"/>
              <a:buNone/>
              <a:defRPr sz="2100">
                <a:solidFill>
                  <a:schemeClr val="lt1"/>
                </a:solidFill>
              </a:defRPr>
            </a:lvl2pPr>
            <a:lvl3pPr lvl="2" rtl="0">
              <a:lnSpc>
                <a:spcPct val="100000"/>
              </a:lnSpc>
              <a:spcBef>
                <a:spcPts val="600"/>
              </a:spcBef>
              <a:spcAft>
                <a:spcPts val="0"/>
              </a:spcAft>
              <a:buClr>
                <a:schemeClr val="lt1"/>
              </a:buClr>
              <a:buSzPts val="2100"/>
              <a:buNone/>
              <a:defRPr sz="2100">
                <a:solidFill>
                  <a:schemeClr val="lt1"/>
                </a:solidFill>
              </a:defRPr>
            </a:lvl3pPr>
            <a:lvl4pPr lvl="3" rtl="0">
              <a:lnSpc>
                <a:spcPct val="100000"/>
              </a:lnSpc>
              <a:spcBef>
                <a:spcPts val="600"/>
              </a:spcBef>
              <a:spcAft>
                <a:spcPts val="0"/>
              </a:spcAft>
              <a:buClr>
                <a:schemeClr val="lt1"/>
              </a:buClr>
              <a:buSzPts val="2100"/>
              <a:buNone/>
              <a:defRPr sz="2100">
                <a:solidFill>
                  <a:schemeClr val="lt1"/>
                </a:solidFill>
              </a:defRPr>
            </a:lvl4pPr>
            <a:lvl5pPr lvl="4" rtl="0">
              <a:lnSpc>
                <a:spcPct val="100000"/>
              </a:lnSpc>
              <a:spcBef>
                <a:spcPts val="600"/>
              </a:spcBef>
              <a:spcAft>
                <a:spcPts val="0"/>
              </a:spcAft>
              <a:buClr>
                <a:schemeClr val="lt1"/>
              </a:buClr>
              <a:buSzPts val="2100"/>
              <a:buNone/>
              <a:defRPr sz="2100">
                <a:solidFill>
                  <a:schemeClr val="lt1"/>
                </a:solidFill>
              </a:defRPr>
            </a:lvl5pPr>
            <a:lvl6pPr lvl="5" rtl="0">
              <a:lnSpc>
                <a:spcPct val="100000"/>
              </a:lnSpc>
              <a:spcBef>
                <a:spcPts val="600"/>
              </a:spcBef>
              <a:spcAft>
                <a:spcPts val="0"/>
              </a:spcAft>
              <a:buClr>
                <a:schemeClr val="lt1"/>
              </a:buClr>
              <a:buSzPts val="2100"/>
              <a:buNone/>
              <a:defRPr sz="2100">
                <a:solidFill>
                  <a:schemeClr val="lt1"/>
                </a:solidFill>
              </a:defRPr>
            </a:lvl6pPr>
            <a:lvl7pPr lvl="6" rtl="0">
              <a:lnSpc>
                <a:spcPct val="100000"/>
              </a:lnSpc>
              <a:spcBef>
                <a:spcPts val="600"/>
              </a:spcBef>
              <a:spcAft>
                <a:spcPts val="0"/>
              </a:spcAft>
              <a:buClr>
                <a:schemeClr val="lt1"/>
              </a:buClr>
              <a:buSzPts val="2100"/>
              <a:buNone/>
              <a:defRPr sz="2100">
                <a:solidFill>
                  <a:schemeClr val="lt1"/>
                </a:solidFill>
              </a:defRPr>
            </a:lvl7pPr>
            <a:lvl8pPr lvl="7" rtl="0">
              <a:lnSpc>
                <a:spcPct val="100000"/>
              </a:lnSpc>
              <a:spcBef>
                <a:spcPts val="600"/>
              </a:spcBef>
              <a:spcAft>
                <a:spcPts val="0"/>
              </a:spcAft>
              <a:buClr>
                <a:schemeClr val="lt1"/>
              </a:buClr>
              <a:buSzPts val="2100"/>
              <a:buNone/>
              <a:defRPr sz="2100">
                <a:solidFill>
                  <a:schemeClr val="lt1"/>
                </a:solidFill>
              </a:defRPr>
            </a:lvl8pPr>
            <a:lvl9pPr lvl="8" rtl="0">
              <a:lnSpc>
                <a:spcPct val="100000"/>
              </a:lnSpc>
              <a:spcBef>
                <a:spcPts val="60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_1">
    <p:spTree>
      <p:nvGrpSpPr>
        <p:cNvPr id="110" name="Shape 110"/>
        <p:cNvGrpSpPr/>
        <p:nvPr/>
      </p:nvGrpSpPr>
      <p:grpSpPr>
        <a:xfrm>
          <a:off x="0" y="0"/>
          <a:ext cx="0" cy="0"/>
          <a:chOff x="0" y="0"/>
          <a:chExt cx="0" cy="0"/>
        </a:xfrm>
      </p:grpSpPr>
      <p:sp>
        <p:nvSpPr>
          <p:cNvPr id="111" name="Google Shape;111;p19"/>
          <p:cNvSpPr/>
          <p:nvPr/>
        </p:nvSpPr>
        <p:spPr>
          <a:xfrm>
            <a:off x="457200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3" name="Google Shape;113;p1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16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114" name="Google Shape;114;p1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30200" lvl="0" marL="457200" rtl="0">
              <a:spcBef>
                <a:spcPts val="600"/>
              </a:spcBef>
              <a:spcAft>
                <a:spcPts val="0"/>
              </a:spcAft>
              <a:buSzPts val="1600"/>
              <a:buChar char="•"/>
              <a:defRPr/>
            </a:lvl1pPr>
            <a:lvl2pPr indent="-330200" lvl="1" marL="914400" rtl="0">
              <a:spcBef>
                <a:spcPts val="600"/>
              </a:spcBef>
              <a:spcAft>
                <a:spcPts val="0"/>
              </a:spcAft>
              <a:buSzPts val="1600"/>
              <a:buChar char="•"/>
              <a:defRPr/>
            </a:lvl2pPr>
            <a:lvl3pPr indent="-330200" lvl="2" marL="1371600" rtl="0">
              <a:spcBef>
                <a:spcPts val="600"/>
              </a:spcBef>
              <a:spcAft>
                <a:spcPts val="0"/>
              </a:spcAft>
              <a:buSzPts val="1600"/>
              <a:buChar char="•"/>
              <a:defRPr/>
            </a:lvl3pPr>
            <a:lvl4pPr indent="-330200" lvl="3" marL="1828800" rtl="0">
              <a:spcBef>
                <a:spcPts val="600"/>
              </a:spcBef>
              <a:spcAft>
                <a:spcPts val="0"/>
              </a:spcAft>
              <a:buSzPts val="1600"/>
              <a:buChar char="•"/>
              <a:defRPr/>
            </a:lvl4pPr>
            <a:lvl5pPr indent="-330200" lvl="4" marL="2286000" rtl="0">
              <a:spcBef>
                <a:spcPts val="600"/>
              </a:spcBef>
              <a:spcAft>
                <a:spcPts val="0"/>
              </a:spcAft>
              <a:buSzPts val="1600"/>
              <a:buChar char="•"/>
              <a:defRPr/>
            </a:lvl5pPr>
            <a:lvl6pPr indent="-330200" lvl="5" marL="2743200" rtl="0">
              <a:spcBef>
                <a:spcPts val="600"/>
              </a:spcBef>
              <a:spcAft>
                <a:spcPts val="0"/>
              </a:spcAft>
              <a:buSzPts val="1600"/>
              <a:buChar char="•"/>
              <a:defRPr/>
            </a:lvl6pPr>
            <a:lvl7pPr indent="-330200" lvl="6" marL="3200400" rtl="0">
              <a:spcBef>
                <a:spcPts val="600"/>
              </a:spcBef>
              <a:spcAft>
                <a:spcPts val="0"/>
              </a:spcAft>
              <a:buSzPts val="1600"/>
              <a:buChar char="•"/>
              <a:defRPr/>
            </a:lvl7pPr>
            <a:lvl8pPr indent="-330200" lvl="7" marL="3657600" rtl="0">
              <a:spcBef>
                <a:spcPts val="600"/>
              </a:spcBef>
              <a:spcAft>
                <a:spcPts val="0"/>
              </a:spcAft>
              <a:buSzPts val="1600"/>
              <a:buChar char="•"/>
              <a:defRPr/>
            </a:lvl8pPr>
            <a:lvl9pPr indent="-330200" lvl="8" marL="4114800" rtl="0">
              <a:spcBef>
                <a:spcPts val="600"/>
              </a:spcBef>
              <a:spcAft>
                <a:spcPts val="0"/>
              </a:spcAft>
              <a:buSzPts val="1600"/>
              <a:buChar char="•"/>
              <a:defRPr/>
            </a:lvl9pPr>
          </a:lstStyle>
          <a:p/>
        </p:txBody>
      </p:sp>
      <p:sp>
        <p:nvSpPr>
          <p:cNvPr id="115" name="Google Shape;11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on left">
  <p:cSld name="SECTION_TITLE_AND_DESCRIPTION_1_1_1">
    <p:spTree>
      <p:nvGrpSpPr>
        <p:cNvPr id="116" name="Shape 116"/>
        <p:cNvGrpSpPr/>
        <p:nvPr/>
      </p:nvGrpSpPr>
      <p:grpSpPr>
        <a:xfrm>
          <a:off x="0" y="0"/>
          <a:ext cx="0" cy="0"/>
          <a:chOff x="0" y="0"/>
          <a:chExt cx="0" cy="0"/>
        </a:xfrm>
      </p:grpSpPr>
      <p:sp>
        <p:nvSpPr>
          <p:cNvPr id="117" name="Google Shape;117;p20"/>
          <p:cNvSpPr/>
          <p:nvPr/>
        </p:nvSpPr>
        <p:spPr>
          <a:xfrm>
            <a:off x="0" y="6"/>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9" name="Google Shape;119;p20"/>
          <p:cNvSpPr txBox="1"/>
          <p:nvPr>
            <p:ph idx="1" type="body"/>
          </p:nvPr>
        </p:nvSpPr>
        <p:spPr>
          <a:xfrm>
            <a:off x="4882900" y="1152150"/>
            <a:ext cx="3950100" cy="34200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a:lvl1pPr>
            <a:lvl2pPr indent="-330200" lvl="1" marL="914400" rtl="0">
              <a:spcBef>
                <a:spcPts val="600"/>
              </a:spcBef>
              <a:spcAft>
                <a:spcPts val="0"/>
              </a:spcAft>
              <a:buSzPts val="1600"/>
              <a:buChar char="•"/>
              <a:defRPr/>
            </a:lvl2pPr>
            <a:lvl3pPr indent="-330200" lvl="2" marL="1371600" rtl="0">
              <a:spcBef>
                <a:spcPts val="600"/>
              </a:spcBef>
              <a:spcAft>
                <a:spcPts val="0"/>
              </a:spcAft>
              <a:buSzPts val="1600"/>
              <a:buChar char="•"/>
              <a:defRPr/>
            </a:lvl3pPr>
            <a:lvl4pPr indent="-330200" lvl="3" marL="1828800" rtl="0">
              <a:spcBef>
                <a:spcPts val="600"/>
              </a:spcBef>
              <a:spcAft>
                <a:spcPts val="0"/>
              </a:spcAft>
              <a:buSzPts val="1600"/>
              <a:buChar char="•"/>
              <a:defRPr/>
            </a:lvl4pPr>
            <a:lvl5pPr indent="-330200" lvl="4" marL="2286000" rtl="0">
              <a:spcBef>
                <a:spcPts val="600"/>
              </a:spcBef>
              <a:spcAft>
                <a:spcPts val="0"/>
              </a:spcAft>
              <a:buSzPts val="1600"/>
              <a:buChar char="•"/>
              <a:defRPr/>
            </a:lvl5pPr>
            <a:lvl6pPr indent="-330200" lvl="5" marL="2743200" rtl="0">
              <a:spcBef>
                <a:spcPts val="600"/>
              </a:spcBef>
              <a:spcAft>
                <a:spcPts val="0"/>
              </a:spcAft>
              <a:buSzPts val="1600"/>
              <a:buChar char="•"/>
              <a:defRPr/>
            </a:lvl6pPr>
            <a:lvl7pPr indent="-330200" lvl="6" marL="3200400" rtl="0">
              <a:spcBef>
                <a:spcPts val="600"/>
              </a:spcBef>
              <a:spcAft>
                <a:spcPts val="0"/>
              </a:spcAft>
              <a:buSzPts val="1600"/>
              <a:buChar char="•"/>
              <a:defRPr/>
            </a:lvl7pPr>
            <a:lvl8pPr indent="-330200" lvl="7" marL="3657600" rtl="0">
              <a:spcBef>
                <a:spcPts val="600"/>
              </a:spcBef>
              <a:spcAft>
                <a:spcPts val="0"/>
              </a:spcAft>
              <a:buSzPts val="1600"/>
              <a:buChar char="•"/>
              <a:defRPr/>
            </a:lvl8pPr>
            <a:lvl9pPr indent="-330200" lvl="8" marL="4114800" rtl="0">
              <a:spcBef>
                <a:spcPts val="600"/>
              </a:spcBef>
              <a:spcAft>
                <a:spcPts val="0"/>
              </a:spcAft>
              <a:buSzPts val="1600"/>
              <a:buChar char="•"/>
              <a:defRPr/>
            </a:lvl9pPr>
          </a:lstStyle>
          <a:p/>
        </p:txBody>
      </p:sp>
      <p:sp>
        <p:nvSpPr>
          <p:cNvPr id="120" name="Google Shape;120;p20"/>
          <p:cNvSpPr txBox="1"/>
          <p:nvPr>
            <p:ph idx="2" type="body"/>
          </p:nvPr>
        </p:nvSpPr>
        <p:spPr>
          <a:xfrm>
            <a:off x="310900" y="448050"/>
            <a:ext cx="3950100" cy="41241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a:lvl1pPr>
            <a:lvl2pPr indent="-330200" lvl="1" marL="914400" rtl="0">
              <a:spcBef>
                <a:spcPts val="600"/>
              </a:spcBef>
              <a:spcAft>
                <a:spcPts val="0"/>
              </a:spcAft>
              <a:buSzPts val="1600"/>
              <a:buChar char="•"/>
              <a:defRPr/>
            </a:lvl2pPr>
            <a:lvl3pPr indent="-330200" lvl="2" marL="1371600" rtl="0">
              <a:spcBef>
                <a:spcPts val="600"/>
              </a:spcBef>
              <a:spcAft>
                <a:spcPts val="0"/>
              </a:spcAft>
              <a:buSzPts val="1600"/>
              <a:buChar char="•"/>
              <a:defRPr/>
            </a:lvl3pPr>
            <a:lvl4pPr indent="-330200" lvl="3" marL="1828800" rtl="0">
              <a:spcBef>
                <a:spcPts val="600"/>
              </a:spcBef>
              <a:spcAft>
                <a:spcPts val="0"/>
              </a:spcAft>
              <a:buSzPts val="1600"/>
              <a:buChar char="•"/>
              <a:defRPr/>
            </a:lvl4pPr>
            <a:lvl5pPr indent="-330200" lvl="4" marL="2286000" rtl="0">
              <a:spcBef>
                <a:spcPts val="600"/>
              </a:spcBef>
              <a:spcAft>
                <a:spcPts val="0"/>
              </a:spcAft>
              <a:buSzPts val="1600"/>
              <a:buChar char="•"/>
              <a:defRPr/>
            </a:lvl5pPr>
            <a:lvl6pPr indent="-330200" lvl="5" marL="2743200" rtl="0">
              <a:spcBef>
                <a:spcPts val="600"/>
              </a:spcBef>
              <a:spcAft>
                <a:spcPts val="0"/>
              </a:spcAft>
              <a:buSzPts val="1600"/>
              <a:buChar char="•"/>
              <a:defRPr/>
            </a:lvl6pPr>
            <a:lvl7pPr indent="-330200" lvl="6" marL="3200400" rtl="0">
              <a:spcBef>
                <a:spcPts val="600"/>
              </a:spcBef>
              <a:spcAft>
                <a:spcPts val="0"/>
              </a:spcAft>
              <a:buSzPts val="1600"/>
              <a:buChar char="•"/>
              <a:defRPr/>
            </a:lvl7pPr>
            <a:lvl8pPr indent="-330200" lvl="7" marL="3657600" rtl="0">
              <a:spcBef>
                <a:spcPts val="600"/>
              </a:spcBef>
              <a:spcAft>
                <a:spcPts val="0"/>
              </a:spcAft>
              <a:buSzPts val="1600"/>
              <a:buChar char="•"/>
              <a:defRPr/>
            </a:lvl8pPr>
            <a:lvl9pPr indent="-330200" lvl="8" marL="4114800" rtl="0">
              <a:spcBef>
                <a:spcPts val="600"/>
              </a:spcBef>
              <a:spcAft>
                <a:spcPts val="0"/>
              </a:spcAft>
              <a:buSzPts val="1600"/>
              <a:buChar char="•"/>
              <a:defRPr/>
            </a:lvl9pPr>
          </a:lstStyle>
          <a:p/>
        </p:txBody>
      </p:sp>
      <p:sp>
        <p:nvSpPr>
          <p:cNvPr id="121" name="Google Shape;121;p20"/>
          <p:cNvSpPr txBox="1"/>
          <p:nvPr>
            <p:ph type="title"/>
          </p:nvPr>
        </p:nvSpPr>
        <p:spPr>
          <a:xfrm>
            <a:off x="4882900" y="445025"/>
            <a:ext cx="395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22" name="Google Shape;122;p20"/>
          <p:cNvPicPr preferRelativeResize="0"/>
          <p:nvPr/>
        </p:nvPicPr>
        <p:blipFill>
          <a:blip r:embed="rId2">
            <a:alphaModFix/>
          </a:blip>
          <a:stretch>
            <a:fillRect/>
          </a:stretch>
        </p:blipFill>
        <p:spPr>
          <a:xfrm>
            <a:off x="0" y="4983478"/>
            <a:ext cx="457200" cy="16002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7" name="Google Shape;17;p3"/>
          <p:cNvSpPr txBox="1"/>
          <p:nvPr>
            <p:ph idx="1" type="subTitle"/>
          </p:nvPr>
        </p:nvSpPr>
        <p:spPr>
          <a:xfrm>
            <a:off x="311700" y="2834125"/>
            <a:ext cx="8520600" cy="15363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1pPr>
            <a:lvl2pPr lvl="1"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2pPr>
            <a:lvl3pPr lvl="2"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3pPr>
            <a:lvl4pPr lvl="3"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4pPr>
            <a:lvl5pPr lvl="4"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5pPr>
            <a:lvl6pPr lvl="5"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6pPr>
            <a:lvl7pPr lvl="6"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7pPr>
            <a:lvl8pPr lvl="7"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8pPr>
            <a:lvl9pPr lvl="8"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left, Heading">
  <p:cSld name="SECTION_TITLE_AND_DESCRIPTION_1_1_1_1">
    <p:spTree>
      <p:nvGrpSpPr>
        <p:cNvPr id="123" name="Shape 123"/>
        <p:cNvGrpSpPr/>
        <p:nvPr/>
      </p:nvGrpSpPr>
      <p:grpSpPr>
        <a:xfrm>
          <a:off x="0" y="0"/>
          <a:ext cx="0" cy="0"/>
          <a:chOff x="0" y="0"/>
          <a:chExt cx="0" cy="0"/>
        </a:xfrm>
      </p:grpSpPr>
      <p:sp>
        <p:nvSpPr>
          <p:cNvPr id="124" name="Google Shape;124;p21"/>
          <p:cNvSpPr/>
          <p:nvPr/>
        </p:nvSpPr>
        <p:spPr>
          <a:xfrm>
            <a:off x="0" y="6"/>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26" name="Google Shape;126;p21"/>
          <p:cNvSpPr txBox="1"/>
          <p:nvPr>
            <p:ph idx="1" type="body"/>
          </p:nvPr>
        </p:nvSpPr>
        <p:spPr>
          <a:xfrm>
            <a:off x="4882900" y="1152150"/>
            <a:ext cx="3950100" cy="34200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a:lvl1pPr>
            <a:lvl2pPr indent="-330200" lvl="1" marL="914400" rtl="0">
              <a:spcBef>
                <a:spcPts val="600"/>
              </a:spcBef>
              <a:spcAft>
                <a:spcPts val="0"/>
              </a:spcAft>
              <a:buSzPts val="1600"/>
              <a:buChar char="•"/>
              <a:defRPr/>
            </a:lvl2pPr>
            <a:lvl3pPr indent="-330200" lvl="2" marL="1371600" rtl="0">
              <a:spcBef>
                <a:spcPts val="600"/>
              </a:spcBef>
              <a:spcAft>
                <a:spcPts val="0"/>
              </a:spcAft>
              <a:buSzPts val="1600"/>
              <a:buChar char="•"/>
              <a:defRPr/>
            </a:lvl3pPr>
            <a:lvl4pPr indent="-330200" lvl="3" marL="1828800" rtl="0">
              <a:spcBef>
                <a:spcPts val="600"/>
              </a:spcBef>
              <a:spcAft>
                <a:spcPts val="0"/>
              </a:spcAft>
              <a:buSzPts val="1600"/>
              <a:buChar char="•"/>
              <a:defRPr/>
            </a:lvl4pPr>
            <a:lvl5pPr indent="-330200" lvl="4" marL="2286000" rtl="0">
              <a:spcBef>
                <a:spcPts val="600"/>
              </a:spcBef>
              <a:spcAft>
                <a:spcPts val="0"/>
              </a:spcAft>
              <a:buSzPts val="1600"/>
              <a:buChar char="•"/>
              <a:defRPr/>
            </a:lvl5pPr>
            <a:lvl6pPr indent="-330200" lvl="5" marL="2743200" rtl="0">
              <a:spcBef>
                <a:spcPts val="600"/>
              </a:spcBef>
              <a:spcAft>
                <a:spcPts val="0"/>
              </a:spcAft>
              <a:buSzPts val="1600"/>
              <a:buChar char="•"/>
              <a:defRPr/>
            </a:lvl6pPr>
            <a:lvl7pPr indent="-330200" lvl="6" marL="3200400" rtl="0">
              <a:spcBef>
                <a:spcPts val="600"/>
              </a:spcBef>
              <a:spcAft>
                <a:spcPts val="0"/>
              </a:spcAft>
              <a:buSzPts val="1600"/>
              <a:buChar char="•"/>
              <a:defRPr/>
            </a:lvl7pPr>
            <a:lvl8pPr indent="-330200" lvl="7" marL="3657600" rtl="0">
              <a:spcBef>
                <a:spcPts val="600"/>
              </a:spcBef>
              <a:spcAft>
                <a:spcPts val="0"/>
              </a:spcAft>
              <a:buSzPts val="1600"/>
              <a:buChar char="•"/>
              <a:defRPr/>
            </a:lvl8pPr>
            <a:lvl9pPr indent="-330200" lvl="8" marL="4114800" rtl="0">
              <a:spcBef>
                <a:spcPts val="600"/>
              </a:spcBef>
              <a:spcAft>
                <a:spcPts val="0"/>
              </a:spcAft>
              <a:buSzPts val="1600"/>
              <a:buChar char="•"/>
              <a:defRPr/>
            </a:lvl9pPr>
          </a:lstStyle>
          <a:p/>
        </p:txBody>
      </p:sp>
      <p:sp>
        <p:nvSpPr>
          <p:cNvPr id="127" name="Google Shape;127;p21"/>
          <p:cNvSpPr txBox="1"/>
          <p:nvPr>
            <p:ph idx="2" type="body"/>
          </p:nvPr>
        </p:nvSpPr>
        <p:spPr>
          <a:xfrm>
            <a:off x="310900" y="448050"/>
            <a:ext cx="3950100" cy="41241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a:lvl1pPr>
            <a:lvl2pPr indent="-330200" lvl="1" marL="914400" rtl="0">
              <a:spcBef>
                <a:spcPts val="600"/>
              </a:spcBef>
              <a:spcAft>
                <a:spcPts val="0"/>
              </a:spcAft>
              <a:buSzPts val="1600"/>
              <a:buChar char="•"/>
              <a:defRPr/>
            </a:lvl2pPr>
            <a:lvl3pPr indent="-330200" lvl="2" marL="1371600" rtl="0">
              <a:spcBef>
                <a:spcPts val="600"/>
              </a:spcBef>
              <a:spcAft>
                <a:spcPts val="0"/>
              </a:spcAft>
              <a:buSzPts val="1600"/>
              <a:buChar char="•"/>
              <a:defRPr/>
            </a:lvl3pPr>
            <a:lvl4pPr indent="-330200" lvl="3" marL="1828800" rtl="0">
              <a:spcBef>
                <a:spcPts val="600"/>
              </a:spcBef>
              <a:spcAft>
                <a:spcPts val="0"/>
              </a:spcAft>
              <a:buSzPts val="1600"/>
              <a:buChar char="•"/>
              <a:defRPr/>
            </a:lvl4pPr>
            <a:lvl5pPr indent="-330200" lvl="4" marL="2286000" rtl="0">
              <a:spcBef>
                <a:spcPts val="600"/>
              </a:spcBef>
              <a:spcAft>
                <a:spcPts val="0"/>
              </a:spcAft>
              <a:buSzPts val="1600"/>
              <a:buChar char="•"/>
              <a:defRPr/>
            </a:lvl5pPr>
            <a:lvl6pPr indent="-330200" lvl="5" marL="2743200" rtl="0">
              <a:spcBef>
                <a:spcPts val="600"/>
              </a:spcBef>
              <a:spcAft>
                <a:spcPts val="0"/>
              </a:spcAft>
              <a:buSzPts val="1600"/>
              <a:buChar char="•"/>
              <a:defRPr/>
            </a:lvl6pPr>
            <a:lvl7pPr indent="-330200" lvl="6" marL="3200400" rtl="0">
              <a:spcBef>
                <a:spcPts val="600"/>
              </a:spcBef>
              <a:spcAft>
                <a:spcPts val="0"/>
              </a:spcAft>
              <a:buSzPts val="1600"/>
              <a:buChar char="•"/>
              <a:defRPr/>
            </a:lvl7pPr>
            <a:lvl8pPr indent="-330200" lvl="7" marL="3657600" rtl="0">
              <a:spcBef>
                <a:spcPts val="600"/>
              </a:spcBef>
              <a:spcAft>
                <a:spcPts val="0"/>
              </a:spcAft>
              <a:buSzPts val="1600"/>
              <a:buChar char="•"/>
              <a:defRPr/>
            </a:lvl8pPr>
            <a:lvl9pPr indent="-330200" lvl="8" marL="4114800" rtl="0">
              <a:spcBef>
                <a:spcPts val="600"/>
              </a:spcBef>
              <a:spcAft>
                <a:spcPts val="0"/>
              </a:spcAft>
              <a:buSzPts val="1600"/>
              <a:buChar char="•"/>
              <a:defRPr/>
            </a:lvl9pPr>
          </a:lstStyle>
          <a:p/>
        </p:txBody>
      </p:sp>
      <p:sp>
        <p:nvSpPr>
          <p:cNvPr id="128" name="Google Shape;128;p21"/>
          <p:cNvSpPr txBox="1"/>
          <p:nvPr>
            <p:ph idx="3" type="subTitle"/>
          </p:nvPr>
        </p:nvSpPr>
        <p:spPr>
          <a:xfrm>
            <a:off x="225450" y="3943400"/>
            <a:ext cx="4045200" cy="4650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6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129" name="Google Shape;129;p21"/>
          <p:cNvSpPr txBox="1"/>
          <p:nvPr>
            <p:ph type="title"/>
          </p:nvPr>
        </p:nvSpPr>
        <p:spPr>
          <a:xfrm>
            <a:off x="208450" y="3418425"/>
            <a:ext cx="3950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pic>
        <p:nvPicPr>
          <p:cNvPr id="130" name="Google Shape;130;p21"/>
          <p:cNvPicPr preferRelativeResize="0"/>
          <p:nvPr/>
        </p:nvPicPr>
        <p:blipFill>
          <a:blip r:embed="rId2">
            <a:alphaModFix/>
          </a:blip>
          <a:stretch>
            <a:fillRect/>
          </a:stretch>
        </p:blipFill>
        <p:spPr>
          <a:xfrm>
            <a:off x="0" y="4983478"/>
            <a:ext cx="457200" cy="160022"/>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31" name="Shape 131"/>
        <p:cNvGrpSpPr/>
        <p:nvPr/>
      </p:nvGrpSpPr>
      <p:grpSpPr>
        <a:xfrm>
          <a:off x="0" y="0"/>
          <a:ext cx="0" cy="0"/>
          <a:chOff x="0" y="0"/>
          <a:chExt cx="0" cy="0"/>
        </a:xfrm>
      </p:grpSpPr>
      <p:sp>
        <p:nvSpPr>
          <p:cNvPr id="132" name="Google Shape;132;p2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3" name="Google Shape;133;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on right">
  <p:cSld name="SECTION_TITLE_AND_DESCRIPTION_1_2">
    <p:spTree>
      <p:nvGrpSpPr>
        <p:cNvPr id="134" name="Shape 134"/>
        <p:cNvGrpSpPr/>
        <p:nvPr/>
      </p:nvGrpSpPr>
      <p:grpSpPr>
        <a:xfrm>
          <a:off x="0" y="0"/>
          <a:ext cx="0" cy="0"/>
          <a:chOff x="0" y="0"/>
          <a:chExt cx="0" cy="0"/>
        </a:xfrm>
      </p:grpSpPr>
      <p:sp>
        <p:nvSpPr>
          <p:cNvPr id="135" name="Google Shape;135;p23"/>
          <p:cNvSpPr/>
          <p:nvPr/>
        </p:nvSpPr>
        <p:spPr>
          <a:xfrm>
            <a:off x="4572000" y="-125"/>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37" name="Google Shape;137;p23"/>
          <p:cNvSpPr txBox="1"/>
          <p:nvPr>
            <p:ph idx="1" type="body"/>
          </p:nvPr>
        </p:nvSpPr>
        <p:spPr>
          <a:xfrm>
            <a:off x="311700" y="1152150"/>
            <a:ext cx="3950100" cy="34200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a:lvl1pPr>
            <a:lvl2pPr indent="-330200" lvl="1" marL="914400" rtl="0">
              <a:spcBef>
                <a:spcPts val="600"/>
              </a:spcBef>
              <a:spcAft>
                <a:spcPts val="0"/>
              </a:spcAft>
              <a:buSzPts val="1600"/>
              <a:buChar char="•"/>
              <a:defRPr/>
            </a:lvl2pPr>
            <a:lvl3pPr indent="-330200" lvl="2" marL="1371600" rtl="0">
              <a:spcBef>
                <a:spcPts val="600"/>
              </a:spcBef>
              <a:spcAft>
                <a:spcPts val="0"/>
              </a:spcAft>
              <a:buSzPts val="1600"/>
              <a:buChar char="•"/>
              <a:defRPr/>
            </a:lvl3pPr>
            <a:lvl4pPr indent="-330200" lvl="3" marL="1828800" rtl="0">
              <a:spcBef>
                <a:spcPts val="600"/>
              </a:spcBef>
              <a:spcAft>
                <a:spcPts val="0"/>
              </a:spcAft>
              <a:buSzPts val="1600"/>
              <a:buChar char="•"/>
              <a:defRPr/>
            </a:lvl4pPr>
            <a:lvl5pPr indent="-330200" lvl="4" marL="2286000" rtl="0">
              <a:spcBef>
                <a:spcPts val="600"/>
              </a:spcBef>
              <a:spcAft>
                <a:spcPts val="0"/>
              </a:spcAft>
              <a:buSzPts val="1600"/>
              <a:buChar char="•"/>
              <a:defRPr/>
            </a:lvl5pPr>
            <a:lvl6pPr indent="-330200" lvl="5" marL="2743200" rtl="0">
              <a:spcBef>
                <a:spcPts val="600"/>
              </a:spcBef>
              <a:spcAft>
                <a:spcPts val="0"/>
              </a:spcAft>
              <a:buSzPts val="1600"/>
              <a:buChar char="•"/>
              <a:defRPr/>
            </a:lvl6pPr>
            <a:lvl7pPr indent="-330200" lvl="6" marL="3200400" rtl="0">
              <a:spcBef>
                <a:spcPts val="600"/>
              </a:spcBef>
              <a:spcAft>
                <a:spcPts val="0"/>
              </a:spcAft>
              <a:buSzPts val="1600"/>
              <a:buChar char="•"/>
              <a:defRPr/>
            </a:lvl7pPr>
            <a:lvl8pPr indent="-330200" lvl="7" marL="3657600" rtl="0">
              <a:spcBef>
                <a:spcPts val="600"/>
              </a:spcBef>
              <a:spcAft>
                <a:spcPts val="0"/>
              </a:spcAft>
              <a:buSzPts val="1600"/>
              <a:buChar char="•"/>
              <a:defRPr/>
            </a:lvl8pPr>
            <a:lvl9pPr indent="-330200" lvl="8" marL="4114800" rtl="0">
              <a:spcBef>
                <a:spcPts val="600"/>
              </a:spcBef>
              <a:spcAft>
                <a:spcPts val="0"/>
              </a:spcAft>
              <a:buSzPts val="1600"/>
              <a:buChar char="•"/>
              <a:defRPr/>
            </a:lvl9pPr>
          </a:lstStyle>
          <a:p/>
        </p:txBody>
      </p:sp>
      <p:sp>
        <p:nvSpPr>
          <p:cNvPr id="138" name="Google Shape;138;p23"/>
          <p:cNvSpPr txBox="1"/>
          <p:nvPr>
            <p:ph idx="2" type="body"/>
          </p:nvPr>
        </p:nvSpPr>
        <p:spPr>
          <a:xfrm>
            <a:off x="4882900" y="448050"/>
            <a:ext cx="3950100" cy="41241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a:lvl1pPr>
            <a:lvl2pPr indent="-330200" lvl="1" marL="914400" rtl="0">
              <a:spcBef>
                <a:spcPts val="600"/>
              </a:spcBef>
              <a:spcAft>
                <a:spcPts val="0"/>
              </a:spcAft>
              <a:buSzPts val="1600"/>
              <a:buChar char="•"/>
              <a:defRPr/>
            </a:lvl2pPr>
            <a:lvl3pPr indent="-330200" lvl="2" marL="1371600" rtl="0">
              <a:spcBef>
                <a:spcPts val="600"/>
              </a:spcBef>
              <a:spcAft>
                <a:spcPts val="0"/>
              </a:spcAft>
              <a:buSzPts val="1600"/>
              <a:buChar char="•"/>
              <a:defRPr/>
            </a:lvl3pPr>
            <a:lvl4pPr indent="-330200" lvl="3" marL="1828800" rtl="0">
              <a:spcBef>
                <a:spcPts val="600"/>
              </a:spcBef>
              <a:spcAft>
                <a:spcPts val="0"/>
              </a:spcAft>
              <a:buSzPts val="1600"/>
              <a:buChar char="•"/>
              <a:defRPr/>
            </a:lvl4pPr>
            <a:lvl5pPr indent="-330200" lvl="4" marL="2286000" rtl="0">
              <a:spcBef>
                <a:spcPts val="600"/>
              </a:spcBef>
              <a:spcAft>
                <a:spcPts val="0"/>
              </a:spcAft>
              <a:buSzPts val="1600"/>
              <a:buChar char="•"/>
              <a:defRPr/>
            </a:lvl5pPr>
            <a:lvl6pPr indent="-330200" lvl="5" marL="2743200" rtl="0">
              <a:spcBef>
                <a:spcPts val="600"/>
              </a:spcBef>
              <a:spcAft>
                <a:spcPts val="0"/>
              </a:spcAft>
              <a:buSzPts val="1600"/>
              <a:buChar char="•"/>
              <a:defRPr/>
            </a:lvl6pPr>
            <a:lvl7pPr indent="-330200" lvl="6" marL="3200400" rtl="0">
              <a:spcBef>
                <a:spcPts val="600"/>
              </a:spcBef>
              <a:spcAft>
                <a:spcPts val="0"/>
              </a:spcAft>
              <a:buSzPts val="1600"/>
              <a:buChar char="•"/>
              <a:defRPr/>
            </a:lvl7pPr>
            <a:lvl8pPr indent="-330200" lvl="7" marL="3657600" rtl="0">
              <a:spcBef>
                <a:spcPts val="600"/>
              </a:spcBef>
              <a:spcAft>
                <a:spcPts val="0"/>
              </a:spcAft>
              <a:buSzPts val="1600"/>
              <a:buChar char="•"/>
              <a:defRPr/>
            </a:lvl8pPr>
            <a:lvl9pPr indent="-330200" lvl="8" marL="4114800" rtl="0">
              <a:spcBef>
                <a:spcPts val="600"/>
              </a:spcBef>
              <a:spcAft>
                <a:spcPts val="0"/>
              </a:spcAft>
              <a:buSzPts val="1600"/>
              <a:buChar char="•"/>
              <a:defRPr/>
            </a:lvl9pPr>
          </a:lstStyle>
          <a:p/>
        </p:txBody>
      </p:sp>
      <p:sp>
        <p:nvSpPr>
          <p:cNvPr id="139" name="Google Shape;139;p23"/>
          <p:cNvSpPr txBox="1"/>
          <p:nvPr>
            <p:ph type="title"/>
          </p:nvPr>
        </p:nvSpPr>
        <p:spPr>
          <a:xfrm>
            <a:off x="311700" y="445025"/>
            <a:ext cx="395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b="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 name="Google Shape;20;p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a:lvl1pPr>
            <a:lvl2pPr indent="-330200" lvl="1" marL="914400" rtl="0">
              <a:spcBef>
                <a:spcPts val="600"/>
              </a:spcBef>
              <a:spcAft>
                <a:spcPts val="0"/>
              </a:spcAft>
              <a:buSzPts val="1600"/>
              <a:buChar char="○"/>
              <a:defRPr/>
            </a:lvl2pPr>
            <a:lvl3pPr indent="-330200" lvl="2" marL="1371600" rtl="0">
              <a:spcBef>
                <a:spcPts val="600"/>
              </a:spcBef>
              <a:spcAft>
                <a:spcPts val="0"/>
              </a:spcAft>
              <a:buSzPts val="1600"/>
              <a:buChar char="■"/>
              <a:defRPr/>
            </a:lvl3pPr>
            <a:lvl4pPr indent="-330200" lvl="3" marL="1828800" rtl="0">
              <a:spcBef>
                <a:spcPts val="600"/>
              </a:spcBef>
              <a:spcAft>
                <a:spcPts val="0"/>
              </a:spcAft>
              <a:buSzPts val="1600"/>
              <a:buChar char="●"/>
              <a:defRPr/>
            </a:lvl4pPr>
            <a:lvl5pPr indent="-330200" lvl="4" marL="2286000" rtl="0">
              <a:spcBef>
                <a:spcPts val="600"/>
              </a:spcBef>
              <a:spcAft>
                <a:spcPts val="0"/>
              </a:spcAft>
              <a:buSzPts val="1600"/>
              <a:buChar char="○"/>
              <a:defRPr/>
            </a:lvl5pPr>
            <a:lvl6pPr indent="-330200" lvl="5" marL="2743200" rtl="0">
              <a:spcBef>
                <a:spcPts val="600"/>
              </a:spcBef>
              <a:spcAft>
                <a:spcPts val="0"/>
              </a:spcAft>
              <a:buSzPts val="1600"/>
              <a:buChar char="■"/>
              <a:defRPr/>
            </a:lvl6pPr>
            <a:lvl7pPr indent="-330200" lvl="6" marL="3200400" rtl="0">
              <a:spcBef>
                <a:spcPts val="600"/>
              </a:spcBef>
              <a:spcAft>
                <a:spcPts val="0"/>
              </a:spcAft>
              <a:buSzPts val="1600"/>
              <a:buChar char="●"/>
              <a:defRPr/>
            </a:lvl7pPr>
            <a:lvl8pPr indent="-330200" lvl="7" marL="3657600" rtl="0">
              <a:spcBef>
                <a:spcPts val="600"/>
              </a:spcBef>
              <a:spcAft>
                <a:spcPts val="0"/>
              </a:spcAft>
              <a:buSzPts val="1600"/>
              <a:buChar char="○"/>
              <a:defRPr/>
            </a:lvl8pPr>
            <a:lvl9pPr indent="-330200" lvl="8" marL="4114800" rtl="0">
              <a:spcBef>
                <a:spcPts val="600"/>
              </a:spcBef>
              <a:spcAft>
                <a:spcPts val="0"/>
              </a:spcAft>
              <a:buSzPts val="16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22" name="Google Shape;22;p4"/>
          <p:cNvCxnSpPr/>
          <p:nvPr/>
        </p:nvCxnSpPr>
        <p:spPr>
          <a:xfrm>
            <a:off x="95431" y="402210"/>
            <a:ext cx="89097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admap">
  <p:cSld name="SECTION_TITLE_AND_DESCRIPTION_1">
    <p:spTree>
      <p:nvGrpSpPr>
        <p:cNvPr id="23" name="Shape 23"/>
        <p:cNvGrpSpPr/>
        <p:nvPr/>
      </p:nvGrpSpPr>
      <p:grpSpPr>
        <a:xfrm>
          <a:off x="0" y="0"/>
          <a:ext cx="0" cy="0"/>
          <a:chOff x="0" y="0"/>
          <a:chExt cx="0" cy="0"/>
        </a:xfrm>
      </p:grpSpPr>
      <p:sp>
        <p:nvSpPr>
          <p:cNvPr id="24" name="Google Shape;24;p5"/>
          <p:cNvSpPr/>
          <p:nvPr/>
        </p:nvSpPr>
        <p:spPr>
          <a:xfrm>
            <a:off x="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5"/>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pic>
        <p:nvPicPr>
          <p:cNvPr id="27" name="Google Shape;27;p5"/>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28" name="Google Shape;28;p5"/>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cxnSp>
        <p:nvCxnSpPr>
          <p:cNvPr id="29" name="Google Shape;29;p5"/>
          <p:cNvCxnSpPr/>
          <p:nvPr/>
        </p:nvCxnSpPr>
        <p:spPr>
          <a:xfrm>
            <a:off x="266975" y="4049175"/>
            <a:ext cx="4038000" cy="0"/>
          </a:xfrm>
          <a:prstGeom prst="straightConnector1">
            <a:avLst/>
          </a:prstGeom>
          <a:noFill/>
          <a:ln cap="flat" cmpd="sng" w="19050">
            <a:solidFill>
              <a:srgbClr val="BF9000"/>
            </a:solidFill>
            <a:prstDash val="solid"/>
            <a:round/>
            <a:headEnd len="med" w="med" type="none"/>
            <a:tailEnd len="med" w="med" type="none"/>
          </a:ln>
        </p:spPr>
      </p:cxnSp>
      <p:sp>
        <p:nvSpPr>
          <p:cNvPr id="30" name="Google Shape;30;p5"/>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lvl1pPr lvl="0" rtl="0">
              <a:lnSpc>
                <a:spcPct val="100000"/>
              </a:lnSpc>
              <a:spcBef>
                <a:spcPts val="600"/>
              </a:spcBef>
              <a:spcAft>
                <a:spcPts val="0"/>
              </a:spcAft>
              <a:buSzPts val="1600"/>
              <a:buNone/>
              <a:defRPr/>
            </a:lvl1pPr>
            <a:lvl2pPr lvl="1" rtl="0">
              <a:lnSpc>
                <a:spcPct val="100000"/>
              </a:lnSpc>
              <a:spcBef>
                <a:spcPts val="600"/>
              </a:spcBef>
              <a:spcAft>
                <a:spcPts val="0"/>
              </a:spcAft>
              <a:buSzPts val="2100"/>
              <a:buNone/>
              <a:defRPr sz="2100"/>
            </a:lvl2pPr>
            <a:lvl3pPr lvl="2" rtl="0">
              <a:lnSpc>
                <a:spcPct val="100000"/>
              </a:lnSpc>
              <a:spcBef>
                <a:spcPts val="600"/>
              </a:spcBef>
              <a:spcAft>
                <a:spcPts val="0"/>
              </a:spcAft>
              <a:buSzPts val="2100"/>
              <a:buNone/>
              <a:defRPr sz="2100"/>
            </a:lvl3pPr>
            <a:lvl4pPr lvl="3" rtl="0">
              <a:lnSpc>
                <a:spcPct val="100000"/>
              </a:lnSpc>
              <a:spcBef>
                <a:spcPts val="600"/>
              </a:spcBef>
              <a:spcAft>
                <a:spcPts val="0"/>
              </a:spcAft>
              <a:buSzPts val="2100"/>
              <a:buNone/>
              <a:defRPr sz="2100"/>
            </a:lvl4pPr>
            <a:lvl5pPr lvl="4" rtl="0">
              <a:lnSpc>
                <a:spcPct val="100000"/>
              </a:lnSpc>
              <a:spcBef>
                <a:spcPts val="600"/>
              </a:spcBef>
              <a:spcAft>
                <a:spcPts val="0"/>
              </a:spcAft>
              <a:buSzPts val="2100"/>
              <a:buNone/>
              <a:defRPr sz="2100"/>
            </a:lvl5pPr>
            <a:lvl6pPr lvl="5" rtl="0">
              <a:lnSpc>
                <a:spcPct val="100000"/>
              </a:lnSpc>
              <a:spcBef>
                <a:spcPts val="600"/>
              </a:spcBef>
              <a:spcAft>
                <a:spcPts val="0"/>
              </a:spcAft>
              <a:buSzPts val="2100"/>
              <a:buNone/>
              <a:defRPr sz="2100"/>
            </a:lvl6pPr>
            <a:lvl7pPr lvl="6" rtl="0">
              <a:lnSpc>
                <a:spcPct val="100000"/>
              </a:lnSpc>
              <a:spcBef>
                <a:spcPts val="600"/>
              </a:spcBef>
              <a:spcAft>
                <a:spcPts val="0"/>
              </a:spcAft>
              <a:buSzPts val="2100"/>
              <a:buNone/>
              <a:defRPr sz="2100"/>
            </a:lvl7pPr>
            <a:lvl8pPr lvl="7" rtl="0">
              <a:lnSpc>
                <a:spcPct val="100000"/>
              </a:lnSpc>
              <a:spcBef>
                <a:spcPts val="600"/>
              </a:spcBef>
              <a:spcAft>
                <a:spcPts val="0"/>
              </a:spcAft>
              <a:buSzPts val="2100"/>
              <a:buNone/>
              <a:defRPr sz="2100"/>
            </a:lvl8pPr>
            <a:lvl9pPr lvl="8" rtl="0">
              <a:lnSpc>
                <a:spcPct val="100000"/>
              </a:lnSpc>
              <a:spcBef>
                <a:spcPts val="600"/>
              </a:spcBef>
              <a:spcAft>
                <a:spcPts val="0"/>
              </a:spcAft>
              <a:buSzPts val="2100"/>
              <a:buNone/>
              <a:defRPr sz="21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slide right">
  <p:cSld name="SECTION_TITLE_AND_DESCRIPTION_2">
    <p:spTree>
      <p:nvGrpSpPr>
        <p:cNvPr id="31" name="Shape 31"/>
        <p:cNvGrpSpPr/>
        <p:nvPr/>
      </p:nvGrpSpPr>
      <p:grpSpPr>
        <a:xfrm>
          <a:off x="0" y="0"/>
          <a:ext cx="0" cy="0"/>
          <a:chOff x="0" y="0"/>
          <a:chExt cx="0" cy="0"/>
        </a:xfrm>
      </p:grpSpPr>
      <p:sp>
        <p:nvSpPr>
          <p:cNvPr id="32" name="Google Shape;32;p6"/>
          <p:cNvSpPr/>
          <p:nvPr/>
        </p:nvSpPr>
        <p:spPr>
          <a:xfrm>
            <a:off x="457200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txBox="1"/>
          <p:nvPr>
            <p:ph idx="1" type="subTitle"/>
          </p:nvPr>
        </p:nvSpPr>
        <p:spPr>
          <a:xfrm>
            <a:off x="4835400" y="4198275"/>
            <a:ext cx="4045200" cy="465000"/>
          </a:xfrm>
          <a:prstGeom prst="rect">
            <a:avLst/>
          </a:prstGeom>
        </p:spPr>
        <p:txBody>
          <a:bodyPr anchorCtr="0" anchor="t" bIns="91425" lIns="91425" spcFirstLastPara="1" rIns="91425" wrap="square" tIns="91425">
            <a:noAutofit/>
          </a:bodyPr>
          <a:lstStyle>
            <a:lvl1pPr lvl="0" rtl="0" algn="r">
              <a:lnSpc>
                <a:spcPct val="100000"/>
              </a:lnSpc>
              <a:spcBef>
                <a:spcPts val="600"/>
              </a:spcBef>
              <a:spcAft>
                <a:spcPts val="0"/>
              </a:spcAft>
              <a:buSzPts val="16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34" name="Google Shape;34;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5" name="Google Shape;35;p6"/>
          <p:cNvSpPr txBox="1"/>
          <p:nvPr/>
        </p:nvSpPr>
        <p:spPr>
          <a:xfrm>
            <a:off x="6365900" y="3724875"/>
            <a:ext cx="2591100" cy="569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2500">
                <a:solidFill>
                  <a:schemeClr val="accent3"/>
                </a:solidFill>
                <a:latin typeface="Roboto"/>
                <a:ea typeface="Roboto"/>
                <a:cs typeface="Roboto"/>
                <a:sym typeface="Roboto"/>
              </a:rPr>
              <a:t>Demo Slides</a:t>
            </a:r>
            <a:endParaRPr b="1" sz="2500">
              <a:solidFill>
                <a:schemeClr val="accent3"/>
              </a:solidFill>
              <a:latin typeface="Roboto"/>
              <a:ea typeface="Roboto"/>
              <a:cs typeface="Roboto"/>
              <a:sym typeface="Roboto"/>
            </a:endParaRPr>
          </a:p>
        </p:txBody>
      </p:sp>
      <p:sp>
        <p:nvSpPr>
          <p:cNvPr id="36" name="Google Shape;36;p6"/>
          <p:cNvSpPr txBox="1"/>
          <p:nvPr>
            <p:ph idx="2" type="body"/>
          </p:nvPr>
        </p:nvSpPr>
        <p:spPr>
          <a:xfrm>
            <a:off x="95425" y="402200"/>
            <a:ext cx="4302300" cy="4261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sp>
        <p:nvSpPr>
          <p:cNvPr id="37" name="Google Shape;37;p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38" name="Google Shape;38;p6"/>
          <p:cNvCxnSpPr/>
          <p:nvPr/>
        </p:nvCxnSpPr>
        <p:spPr>
          <a:xfrm>
            <a:off x="95431" y="402210"/>
            <a:ext cx="43521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slide left">
  <p:cSld name="SECTION_TITLE_AND_DESCRIPTION_2_1">
    <p:spTree>
      <p:nvGrpSpPr>
        <p:cNvPr id="39" name="Shape 39"/>
        <p:cNvGrpSpPr/>
        <p:nvPr/>
      </p:nvGrpSpPr>
      <p:grpSpPr>
        <a:xfrm>
          <a:off x="0" y="0"/>
          <a:ext cx="0" cy="0"/>
          <a:chOff x="0" y="0"/>
          <a:chExt cx="0" cy="0"/>
        </a:xfrm>
      </p:grpSpPr>
      <p:sp>
        <p:nvSpPr>
          <p:cNvPr id="40" name="Google Shape;40;p7"/>
          <p:cNvSpPr/>
          <p:nvPr/>
        </p:nvSpPr>
        <p:spPr>
          <a:xfrm>
            <a:off x="0" y="-125"/>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txBox="1"/>
          <p:nvPr>
            <p:ph idx="1" type="subTitle"/>
          </p:nvPr>
        </p:nvSpPr>
        <p:spPr>
          <a:xfrm>
            <a:off x="225450" y="3943400"/>
            <a:ext cx="4045200" cy="4650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6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42" name="Google Shape;42;p7"/>
          <p:cNvSpPr txBox="1"/>
          <p:nvPr/>
        </p:nvSpPr>
        <p:spPr>
          <a:xfrm>
            <a:off x="208440" y="3420075"/>
            <a:ext cx="4121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Demo Slides</a:t>
            </a:r>
            <a:endParaRPr b="1" sz="2500">
              <a:solidFill>
                <a:schemeClr val="accent3"/>
              </a:solidFill>
              <a:latin typeface="Roboto"/>
              <a:ea typeface="Roboto"/>
              <a:cs typeface="Roboto"/>
              <a:sym typeface="Roboto"/>
            </a:endParaRPr>
          </a:p>
        </p:txBody>
      </p:sp>
      <p:sp>
        <p:nvSpPr>
          <p:cNvPr id="43" name="Google Shape;43;p7"/>
          <p:cNvSpPr txBox="1"/>
          <p:nvPr>
            <p:ph idx="2" type="body"/>
          </p:nvPr>
        </p:nvSpPr>
        <p:spPr>
          <a:xfrm>
            <a:off x="4667425" y="402200"/>
            <a:ext cx="4302300" cy="4261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sp>
        <p:nvSpPr>
          <p:cNvPr id="44" name="Google Shape;44;p7"/>
          <p:cNvSpPr txBox="1"/>
          <p:nvPr>
            <p:ph type="title"/>
          </p:nvPr>
        </p:nvSpPr>
        <p:spPr>
          <a:xfrm>
            <a:off x="4572000" y="0"/>
            <a:ext cx="45720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45" name="Google Shape;45;p7"/>
          <p:cNvCxnSpPr/>
          <p:nvPr/>
        </p:nvCxnSpPr>
        <p:spPr>
          <a:xfrm>
            <a:off x="4667431" y="402210"/>
            <a:ext cx="4352100" cy="0"/>
          </a:xfrm>
          <a:prstGeom prst="straightConnector1">
            <a:avLst/>
          </a:prstGeom>
          <a:noFill/>
          <a:ln cap="flat" cmpd="sng" w="19050">
            <a:solidFill>
              <a:srgbClr val="BF9000"/>
            </a:solidFill>
            <a:prstDash val="solid"/>
            <a:round/>
            <a:headEnd len="med" w="med" type="none"/>
            <a:tailEnd len="med" w="med" type="none"/>
          </a:ln>
        </p:spPr>
      </p:cxnSp>
      <p:pic>
        <p:nvPicPr>
          <p:cNvPr id="46" name="Google Shape;46;p7"/>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47" name="Google Shape;4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de Puzzle">
  <p:cSld name="SECTION_TITLE_AND_DESCRIPTION_2_1_1">
    <p:spTree>
      <p:nvGrpSpPr>
        <p:cNvPr id="48" name="Shape 48"/>
        <p:cNvGrpSpPr/>
        <p:nvPr/>
      </p:nvGrpSpPr>
      <p:grpSpPr>
        <a:xfrm>
          <a:off x="0" y="0"/>
          <a:ext cx="0" cy="0"/>
          <a:chOff x="0" y="0"/>
          <a:chExt cx="0" cy="0"/>
        </a:xfrm>
      </p:grpSpPr>
      <p:sp>
        <p:nvSpPr>
          <p:cNvPr id="49" name="Google Shape;49;p8"/>
          <p:cNvSpPr/>
          <p:nvPr/>
        </p:nvSpPr>
        <p:spPr>
          <a:xfrm>
            <a:off x="0" y="-125"/>
            <a:ext cx="27765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8"/>
          <p:cNvSpPr txBox="1"/>
          <p:nvPr>
            <p:ph idx="1" type="subTitle"/>
          </p:nvPr>
        </p:nvSpPr>
        <p:spPr>
          <a:xfrm>
            <a:off x="225450" y="3943400"/>
            <a:ext cx="2450400" cy="7197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6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51" name="Google Shape;51;p8"/>
          <p:cNvSpPr txBox="1"/>
          <p:nvPr>
            <p:ph idx="2" type="body"/>
          </p:nvPr>
        </p:nvSpPr>
        <p:spPr>
          <a:xfrm>
            <a:off x="2937350" y="402200"/>
            <a:ext cx="6032400" cy="4261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sp>
        <p:nvSpPr>
          <p:cNvPr id="52" name="Google Shape;52;p8"/>
          <p:cNvSpPr txBox="1"/>
          <p:nvPr>
            <p:ph type="title"/>
          </p:nvPr>
        </p:nvSpPr>
        <p:spPr>
          <a:xfrm>
            <a:off x="2776500" y="0"/>
            <a:ext cx="63675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53" name="Google Shape;53;p8"/>
          <p:cNvCxnSpPr/>
          <p:nvPr/>
        </p:nvCxnSpPr>
        <p:spPr>
          <a:xfrm>
            <a:off x="2937350" y="402200"/>
            <a:ext cx="6082200" cy="0"/>
          </a:xfrm>
          <a:prstGeom prst="straightConnector1">
            <a:avLst/>
          </a:prstGeom>
          <a:noFill/>
          <a:ln cap="flat" cmpd="sng" w="19050">
            <a:solidFill>
              <a:srgbClr val="BF9000"/>
            </a:solidFill>
            <a:prstDash val="solid"/>
            <a:round/>
            <a:headEnd len="med" w="med" type="none"/>
            <a:tailEnd len="med" w="med" type="none"/>
          </a:ln>
        </p:spPr>
      </p:cxnSp>
      <p:pic>
        <p:nvPicPr>
          <p:cNvPr id="54" name="Google Shape;54;p8"/>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55" name="Google Shape;5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8"/>
          <p:cNvSpPr txBox="1"/>
          <p:nvPr/>
        </p:nvSpPr>
        <p:spPr>
          <a:xfrm>
            <a:off x="208440" y="3420075"/>
            <a:ext cx="4121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Demo</a:t>
            </a:r>
            <a:endParaRPr b="1" sz="2500">
              <a:solidFill>
                <a:schemeClr val="accent3"/>
              </a:solidFill>
              <a:latin typeface="Roboto"/>
              <a:ea typeface="Roboto"/>
              <a:cs typeface="Roboto"/>
              <a:sym typeface="Robo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de Puzzle 1">
  <p:cSld name="SECTION_TITLE_AND_DESCRIPTION_2_1_1_2">
    <p:spTree>
      <p:nvGrpSpPr>
        <p:cNvPr id="57" name="Shape 57"/>
        <p:cNvGrpSpPr/>
        <p:nvPr/>
      </p:nvGrpSpPr>
      <p:grpSpPr>
        <a:xfrm>
          <a:off x="0" y="0"/>
          <a:ext cx="0" cy="0"/>
          <a:chOff x="0" y="0"/>
          <a:chExt cx="0" cy="0"/>
        </a:xfrm>
      </p:grpSpPr>
      <p:sp>
        <p:nvSpPr>
          <p:cNvPr id="58" name="Google Shape;58;p9"/>
          <p:cNvSpPr/>
          <p:nvPr/>
        </p:nvSpPr>
        <p:spPr>
          <a:xfrm>
            <a:off x="0" y="-125"/>
            <a:ext cx="27765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txBox="1"/>
          <p:nvPr>
            <p:ph idx="1" type="subTitle"/>
          </p:nvPr>
        </p:nvSpPr>
        <p:spPr>
          <a:xfrm>
            <a:off x="225450" y="3943400"/>
            <a:ext cx="2450400" cy="7197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6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60" name="Google Shape;60;p9"/>
          <p:cNvSpPr txBox="1"/>
          <p:nvPr/>
        </p:nvSpPr>
        <p:spPr>
          <a:xfrm>
            <a:off x="208445" y="3420075"/>
            <a:ext cx="1873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Compare</a:t>
            </a:r>
            <a:endParaRPr b="1" sz="2500">
              <a:solidFill>
                <a:schemeClr val="accent3"/>
              </a:solidFill>
              <a:latin typeface="Roboto"/>
              <a:ea typeface="Roboto"/>
              <a:cs typeface="Roboto"/>
              <a:sym typeface="Roboto"/>
            </a:endParaRPr>
          </a:p>
        </p:txBody>
      </p:sp>
      <p:sp>
        <p:nvSpPr>
          <p:cNvPr id="61" name="Google Shape;61;p9"/>
          <p:cNvSpPr txBox="1"/>
          <p:nvPr>
            <p:ph idx="2" type="body"/>
          </p:nvPr>
        </p:nvSpPr>
        <p:spPr>
          <a:xfrm>
            <a:off x="2937350" y="402200"/>
            <a:ext cx="6032400" cy="4261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sp>
        <p:nvSpPr>
          <p:cNvPr id="62" name="Google Shape;62;p9"/>
          <p:cNvSpPr txBox="1"/>
          <p:nvPr>
            <p:ph type="title"/>
          </p:nvPr>
        </p:nvSpPr>
        <p:spPr>
          <a:xfrm>
            <a:off x="2776500" y="0"/>
            <a:ext cx="63675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63" name="Google Shape;63;p9"/>
          <p:cNvCxnSpPr/>
          <p:nvPr/>
        </p:nvCxnSpPr>
        <p:spPr>
          <a:xfrm>
            <a:off x="2937350" y="402200"/>
            <a:ext cx="6082200" cy="0"/>
          </a:xfrm>
          <a:prstGeom prst="straightConnector1">
            <a:avLst/>
          </a:prstGeom>
          <a:noFill/>
          <a:ln cap="flat" cmpd="sng" w="19050">
            <a:solidFill>
              <a:srgbClr val="BF9000"/>
            </a:solidFill>
            <a:prstDash val="solid"/>
            <a:round/>
            <a:headEnd len="med" w="med" type="none"/>
            <a:tailEnd len="med" w="med" type="none"/>
          </a:ln>
        </p:spPr>
      </p:cxnSp>
      <p:pic>
        <p:nvPicPr>
          <p:cNvPr id="64" name="Google Shape;64;p9"/>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65" name="Google Shape;6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de Puzzle Solution">
  <p:cSld name="SECTION_TITLE_AND_DESCRIPTION_2_1_1_1">
    <p:spTree>
      <p:nvGrpSpPr>
        <p:cNvPr id="66" name="Shape 66"/>
        <p:cNvGrpSpPr/>
        <p:nvPr/>
      </p:nvGrpSpPr>
      <p:grpSpPr>
        <a:xfrm>
          <a:off x="0" y="0"/>
          <a:ext cx="0" cy="0"/>
          <a:chOff x="0" y="0"/>
          <a:chExt cx="0" cy="0"/>
        </a:xfrm>
      </p:grpSpPr>
      <p:sp>
        <p:nvSpPr>
          <p:cNvPr id="67" name="Google Shape;67;p10"/>
          <p:cNvSpPr/>
          <p:nvPr/>
        </p:nvSpPr>
        <p:spPr>
          <a:xfrm>
            <a:off x="0" y="-125"/>
            <a:ext cx="27765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0"/>
          <p:cNvSpPr txBox="1"/>
          <p:nvPr>
            <p:ph idx="1" type="subTitle"/>
          </p:nvPr>
        </p:nvSpPr>
        <p:spPr>
          <a:xfrm>
            <a:off x="225450" y="3943400"/>
            <a:ext cx="2450400" cy="7197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6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69" name="Google Shape;69;p10"/>
          <p:cNvSpPr txBox="1"/>
          <p:nvPr/>
        </p:nvSpPr>
        <p:spPr>
          <a:xfrm>
            <a:off x="208445" y="3420075"/>
            <a:ext cx="1873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Solution</a:t>
            </a:r>
            <a:endParaRPr b="1" sz="2500">
              <a:solidFill>
                <a:schemeClr val="accent3"/>
              </a:solidFill>
              <a:latin typeface="Roboto"/>
              <a:ea typeface="Roboto"/>
              <a:cs typeface="Roboto"/>
              <a:sym typeface="Roboto"/>
            </a:endParaRPr>
          </a:p>
        </p:txBody>
      </p:sp>
      <p:sp>
        <p:nvSpPr>
          <p:cNvPr id="70" name="Google Shape;70;p10"/>
          <p:cNvSpPr txBox="1"/>
          <p:nvPr>
            <p:ph idx="2" type="body"/>
          </p:nvPr>
        </p:nvSpPr>
        <p:spPr>
          <a:xfrm>
            <a:off x="2937350" y="402200"/>
            <a:ext cx="6032400" cy="4261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Font typeface="Roboto Light"/>
              <a:buChar char="•"/>
              <a:defRPr>
                <a:latin typeface="Roboto Light"/>
                <a:ea typeface="Roboto Light"/>
                <a:cs typeface="Roboto Light"/>
                <a:sym typeface="Roboto Light"/>
              </a:defRPr>
            </a:lvl1pPr>
            <a:lvl2pPr indent="-330200" lvl="1" marL="914400" rtl="0">
              <a:spcBef>
                <a:spcPts val="600"/>
              </a:spcBef>
              <a:spcAft>
                <a:spcPts val="0"/>
              </a:spcAft>
              <a:buSzPts val="1600"/>
              <a:buFont typeface="Roboto Light"/>
              <a:buChar char="•"/>
              <a:defRPr>
                <a:latin typeface="Roboto Light"/>
                <a:ea typeface="Roboto Light"/>
                <a:cs typeface="Roboto Light"/>
                <a:sym typeface="Roboto Light"/>
              </a:defRPr>
            </a:lvl2pPr>
            <a:lvl3pPr indent="-330200" lvl="2" marL="1371600" rtl="0">
              <a:spcBef>
                <a:spcPts val="600"/>
              </a:spcBef>
              <a:spcAft>
                <a:spcPts val="0"/>
              </a:spcAft>
              <a:buSzPts val="1600"/>
              <a:buFont typeface="Roboto Light"/>
              <a:buChar char="•"/>
              <a:defRPr>
                <a:latin typeface="Roboto Light"/>
                <a:ea typeface="Roboto Light"/>
                <a:cs typeface="Roboto Light"/>
                <a:sym typeface="Roboto Light"/>
              </a:defRPr>
            </a:lvl3pPr>
            <a:lvl4pPr indent="-330200" lvl="3" marL="1828800" rtl="0">
              <a:spcBef>
                <a:spcPts val="600"/>
              </a:spcBef>
              <a:spcAft>
                <a:spcPts val="0"/>
              </a:spcAft>
              <a:buSzPts val="1600"/>
              <a:buFont typeface="Roboto Light"/>
              <a:buChar char="•"/>
              <a:defRPr>
                <a:latin typeface="Roboto Light"/>
                <a:ea typeface="Roboto Light"/>
                <a:cs typeface="Roboto Light"/>
                <a:sym typeface="Roboto Light"/>
              </a:defRPr>
            </a:lvl4pPr>
            <a:lvl5pPr indent="-330200" lvl="4" marL="2286000" rtl="0">
              <a:spcBef>
                <a:spcPts val="600"/>
              </a:spcBef>
              <a:spcAft>
                <a:spcPts val="0"/>
              </a:spcAft>
              <a:buSzPts val="1600"/>
              <a:buFont typeface="Roboto Light"/>
              <a:buChar char="•"/>
              <a:defRPr>
                <a:latin typeface="Roboto Light"/>
                <a:ea typeface="Roboto Light"/>
                <a:cs typeface="Roboto Light"/>
                <a:sym typeface="Roboto Light"/>
              </a:defRPr>
            </a:lvl5pPr>
            <a:lvl6pPr indent="-330200" lvl="5" marL="2743200" rtl="0">
              <a:spcBef>
                <a:spcPts val="600"/>
              </a:spcBef>
              <a:spcAft>
                <a:spcPts val="0"/>
              </a:spcAft>
              <a:buSzPts val="1600"/>
              <a:buFont typeface="Roboto Light"/>
              <a:buChar char="•"/>
              <a:defRPr>
                <a:latin typeface="Roboto Light"/>
                <a:ea typeface="Roboto Light"/>
                <a:cs typeface="Roboto Light"/>
                <a:sym typeface="Roboto Light"/>
              </a:defRPr>
            </a:lvl6pPr>
            <a:lvl7pPr indent="-330200" lvl="6" marL="3200400" rtl="0">
              <a:spcBef>
                <a:spcPts val="600"/>
              </a:spcBef>
              <a:spcAft>
                <a:spcPts val="0"/>
              </a:spcAft>
              <a:buSzPts val="1600"/>
              <a:buFont typeface="Roboto Light"/>
              <a:buChar char="•"/>
              <a:defRPr>
                <a:latin typeface="Roboto Light"/>
                <a:ea typeface="Roboto Light"/>
                <a:cs typeface="Roboto Light"/>
                <a:sym typeface="Roboto Light"/>
              </a:defRPr>
            </a:lvl7pPr>
            <a:lvl8pPr indent="-330200" lvl="7" marL="3657600" rtl="0">
              <a:spcBef>
                <a:spcPts val="600"/>
              </a:spcBef>
              <a:spcAft>
                <a:spcPts val="0"/>
              </a:spcAft>
              <a:buSzPts val="1600"/>
              <a:buFont typeface="Roboto Light"/>
              <a:buChar char="•"/>
              <a:defRPr>
                <a:latin typeface="Roboto Light"/>
                <a:ea typeface="Roboto Light"/>
                <a:cs typeface="Roboto Light"/>
                <a:sym typeface="Roboto Light"/>
              </a:defRPr>
            </a:lvl8pPr>
            <a:lvl9pPr indent="-330200" lvl="8" marL="4114800" rtl="0">
              <a:spcBef>
                <a:spcPts val="600"/>
              </a:spcBef>
              <a:spcAft>
                <a:spcPts val="0"/>
              </a:spcAft>
              <a:buSzPts val="1600"/>
              <a:buFont typeface="Roboto Light"/>
              <a:buChar char="•"/>
              <a:defRPr>
                <a:latin typeface="Roboto Light"/>
                <a:ea typeface="Roboto Light"/>
                <a:cs typeface="Roboto Light"/>
                <a:sym typeface="Roboto Light"/>
              </a:defRPr>
            </a:lvl9pPr>
          </a:lstStyle>
          <a:p/>
        </p:txBody>
      </p:sp>
      <p:sp>
        <p:nvSpPr>
          <p:cNvPr id="71" name="Google Shape;71;p10"/>
          <p:cNvSpPr txBox="1"/>
          <p:nvPr>
            <p:ph type="title"/>
          </p:nvPr>
        </p:nvSpPr>
        <p:spPr>
          <a:xfrm>
            <a:off x="2776500" y="0"/>
            <a:ext cx="63675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72" name="Google Shape;72;p10"/>
          <p:cNvCxnSpPr/>
          <p:nvPr/>
        </p:nvCxnSpPr>
        <p:spPr>
          <a:xfrm>
            <a:off x="2937350" y="402200"/>
            <a:ext cx="6082200" cy="0"/>
          </a:xfrm>
          <a:prstGeom prst="straightConnector1">
            <a:avLst/>
          </a:prstGeom>
          <a:noFill/>
          <a:ln cap="flat" cmpd="sng" w="19050">
            <a:solidFill>
              <a:srgbClr val="BF9000"/>
            </a:solidFill>
            <a:prstDash val="solid"/>
            <a:round/>
            <a:headEnd len="med" w="med" type="none"/>
            <a:tailEnd len="med" w="med" type="none"/>
          </a:ln>
        </p:spPr>
      </p:cxnSp>
      <p:pic>
        <p:nvPicPr>
          <p:cNvPr id="73" name="Google Shape;73;p10"/>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74" name="Google Shape;7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22" Type="http://schemas.openxmlformats.org/officeDocument/2006/relationships/slideLayout" Target="../slideLayouts/slideLayout21.xml"/><Relationship Id="rId10" Type="http://schemas.openxmlformats.org/officeDocument/2006/relationships/slideLayout" Target="../slideLayouts/slideLayout9.xml"/><Relationship Id="rId21" Type="http://schemas.openxmlformats.org/officeDocument/2006/relationships/slideLayout" Target="../slideLayouts/slideLayout20.xml"/><Relationship Id="rId13" Type="http://schemas.openxmlformats.org/officeDocument/2006/relationships/slideLayout" Target="../slideLayouts/slideLayout12.xml"/><Relationship Id="rId24" Type="http://schemas.openxmlformats.org/officeDocument/2006/relationships/theme" Target="../theme/theme1.xml"/><Relationship Id="rId12" Type="http://schemas.openxmlformats.org/officeDocument/2006/relationships/slideLayout" Target="../slideLayouts/slideLayout11.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0" y="0"/>
            <a:ext cx="8520600" cy="3936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0B5394"/>
              </a:buClr>
              <a:buSzPts val="1600"/>
              <a:buFont typeface="Roboto Medium"/>
              <a:buNone/>
              <a:defRPr sz="1600">
                <a:solidFill>
                  <a:srgbClr val="0B5394"/>
                </a:solidFill>
                <a:latin typeface="Roboto Medium"/>
                <a:ea typeface="Roboto Medium"/>
                <a:cs typeface="Roboto Medium"/>
                <a:sym typeface="Roboto Medium"/>
              </a:defRPr>
            </a:lvl1pPr>
            <a:lvl2pPr lvl="1"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2pPr>
            <a:lvl3pPr lvl="2"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3pPr>
            <a:lvl4pPr lvl="3"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4pPr>
            <a:lvl5pPr lvl="4"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5pPr>
            <a:lvl6pPr lvl="5"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6pPr>
            <a:lvl7pPr lvl="6"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7pPr>
            <a:lvl8pPr lvl="7"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8pPr>
            <a:lvl9pPr lvl="8"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9pPr>
          </a:lstStyle>
          <a:p/>
        </p:txBody>
      </p:sp>
      <p:sp>
        <p:nvSpPr>
          <p:cNvPr id="7" name="Google Shape;7;p1"/>
          <p:cNvSpPr txBox="1"/>
          <p:nvPr>
            <p:ph idx="1" type="body"/>
          </p:nvPr>
        </p:nvSpPr>
        <p:spPr>
          <a:xfrm>
            <a:off x="311700" y="572700"/>
            <a:ext cx="8520600" cy="3416400"/>
          </a:xfrm>
          <a:prstGeom prst="rect">
            <a:avLst/>
          </a:prstGeom>
          <a:noFill/>
          <a:ln>
            <a:noFill/>
          </a:ln>
        </p:spPr>
        <p:txBody>
          <a:bodyPr anchorCtr="0" anchor="t" bIns="91425" lIns="91425" spcFirstLastPara="1" rIns="91425" wrap="square" tIns="91425">
            <a:noAutofit/>
          </a:bodyPr>
          <a:lstStyle>
            <a:lvl1pPr indent="-330200" lvl="0" marL="457200" rtl="0">
              <a:lnSpc>
                <a:spcPct val="100000"/>
              </a:lnSpc>
              <a:spcBef>
                <a:spcPts val="60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indent="-330200" lvl="1" marL="914400" rtl="0">
              <a:lnSpc>
                <a:spcPct val="100000"/>
              </a:lnSpc>
              <a:spcBef>
                <a:spcPts val="60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indent="-330200" lvl="2" marL="1371600" rtl="0">
              <a:lnSpc>
                <a:spcPct val="100000"/>
              </a:lnSpc>
              <a:spcBef>
                <a:spcPts val="60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indent="-330200" lvl="3" marL="1828800" rtl="0">
              <a:lnSpc>
                <a:spcPct val="100000"/>
              </a:lnSpc>
              <a:spcBef>
                <a:spcPts val="60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indent="-330200" lvl="4" marL="2286000" rtl="0">
              <a:lnSpc>
                <a:spcPct val="100000"/>
              </a:lnSpc>
              <a:spcBef>
                <a:spcPts val="60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indent="-330200" lvl="5" marL="2743200" rtl="0">
              <a:lnSpc>
                <a:spcPct val="100000"/>
              </a:lnSpc>
              <a:spcBef>
                <a:spcPts val="60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indent="-330200" lvl="6" marL="3200400" rtl="0">
              <a:lnSpc>
                <a:spcPct val="100000"/>
              </a:lnSpc>
              <a:spcBef>
                <a:spcPts val="60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indent="-330200" lvl="7" marL="3657600" rtl="0">
              <a:lnSpc>
                <a:spcPct val="100000"/>
              </a:lnSpc>
              <a:spcBef>
                <a:spcPts val="60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indent="-330200" lvl="8" marL="4114800" rtl="0">
              <a:lnSpc>
                <a:spcPct val="100000"/>
              </a:lnSpc>
              <a:spcBef>
                <a:spcPts val="600"/>
              </a:spcBef>
              <a:spcAft>
                <a:spcPts val="0"/>
              </a:spcAft>
              <a:buClr>
                <a:schemeClr val="dk1"/>
              </a:buClr>
              <a:buSzPts val="1600"/>
              <a:buFont typeface="Roboto"/>
              <a:buChar char="•"/>
              <a:defRPr sz="1600">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Roboto"/>
                <a:ea typeface="Roboto"/>
                <a:cs typeface="Roboto"/>
                <a:sym typeface="Roboto"/>
              </a:defRPr>
            </a:lvl1pPr>
            <a:lvl2pPr lvl="1" rtl="0" algn="r">
              <a:buNone/>
              <a:defRPr sz="1000">
                <a:solidFill>
                  <a:schemeClr val="dk1"/>
                </a:solidFill>
                <a:latin typeface="Roboto"/>
                <a:ea typeface="Roboto"/>
                <a:cs typeface="Roboto"/>
                <a:sym typeface="Roboto"/>
              </a:defRPr>
            </a:lvl2pPr>
            <a:lvl3pPr lvl="2" rtl="0" algn="r">
              <a:buNone/>
              <a:defRPr sz="1000">
                <a:solidFill>
                  <a:schemeClr val="dk1"/>
                </a:solidFill>
                <a:latin typeface="Roboto"/>
                <a:ea typeface="Roboto"/>
                <a:cs typeface="Roboto"/>
                <a:sym typeface="Roboto"/>
              </a:defRPr>
            </a:lvl3pPr>
            <a:lvl4pPr lvl="3" rtl="0" algn="r">
              <a:buNone/>
              <a:defRPr sz="1000">
                <a:solidFill>
                  <a:schemeClr val="dk1"/>
                </a:solidFill>
                <a:latin typeface="Roboto"/>
                <a:ea typeface="Roboto"/>
                <a:cs typeface="Roboto"/>
                <a:sym typeface="Roboto"/>
              </a:defRPr>
            </a:lvl4pPr>
            <a:lvl5pPr lvl="4" rtl="0" algn="r">
              <a:buNone/>
              <a:defRPr sz="1000">
                <a:solidFill>
                  <a:schemeClr val="dk1"/>
                </a:solidFill>
                <a:latin typeface="Roboto"/>
                <a:ea typeface="Roboto"/>
                <a:cs typeface="Roboto"/>
                <a:sym typeface="Roboto"/>
              </a:defRPr>
            </a:lvl5pPr>
            <a:lvl6pPr lvl="5" rtl="0" algn="r">
              <a:buNone/>
              <a:defRPr sz="1000">
                <a:solidFill>
                  <a:schemeClr val="dk1"/>
                </a:solidFill>
                <a:latin typeface="Roboto"/>
                <a:ea typeface="Roboto"/>
                <a:cs typeface="Roboto"/>
                <a:sym typeface="Roboto"/>
              </a:defRPr>
            </a:lvl6pPr>
            <a:lvl7pPr lvl="6" rtl="0" algn="r">
              <a:buNone/>
              <a:defRPr sz="1000">
                <a:solidFill>
                  <a:schemeClr val="dk1"/>
                </a:solidFill>
                <a:latin typeface="Roboto"/>
                <a:ea typeface="Roboto"/>
                <a:cs typeface="Roboto"/>
                <a:sym typeface="Roboto"/>
              </a:defRPr>
            </a:lvl7pPr>
            <a:lvl8pPr lvl="7" rtl="0" algn="r">
              <a:buNone/>
              <a:defRPr sz="1000">
                <a:solidFill>
                  <a:schemeClr val="dk1"/>
                </a:solidFill>
                <a:latin typeface="Roboto"/>
                <a:ea typeface="Roboto"/>
                <a:cs typeface="Roboto"/>
                <a:sym typeface="Roboto"/>
              </a:defRPr>
            </a:lvl8pPr>
            <a:lvl9pPr lvl="8" rtl="0"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
            <a:alphaModFix/>
          </a:blip>
          <a:stretch>
            <a:fillRect/>
          </a:stretch>
        </p:blipFill>
        <p:spPr>
          <a:xfrm>
            <a:off x="0" y="4983478"/>
            <a:ext cx="457200" cy="160022"/>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hyperlink" Target="https://fa23.datastructur.e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sp23.beacon.datastructur.e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github.com/Berkeley-CS61B/lectureCode-fa23"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www.youtube.com/watch?v=g1xpjgq5XYA" TargetMode="External"/><Relationship Id="rId4" Type="http://schemas.openxmlformats.org/officeDocument/2006/relationships/image" Target="../media/image7.jpg"/><Relationship Id="rId5" Type="http://schemas.openxmlformats.org/officeDocument/2006/relationships/hyperlink" Target="http://www.youtube.com/watch?v=QZ9prBBQYL0" TargetMode="External"/><Relationship Id="rId6"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ctrTitle"/>
          </p:nvPr>
        </p:nvSpPr>
        <p:spPr>
          <a:xfrm>
            <a:off x="311700" y="1430375"/>
            <a:ext cx="8709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solidFill>
                  <a:schemeClr val="accent3"/>
                </a:solidFill>
              </a:rPr>
              <a:t>Introduction to 61B, Java</a:t>
            </a:r>
            <a:endParaRPr sz="4200"/>
          </a:p>
        </p:txBody>
      </p:sp>
      <p:sp>
        <p:nvSpPr>
          <p:cNvPr id="145" name="Google Shape;145;p24"/>
          <p:cNvSpPr txBox="1"/>
          <p:nvPr/>
        </p:nvSpPr>
        <p:spPr>
          <a:xfrm>
            <a:off x="345775" y="2511700"/>
            <a:ext cx="2762700" cy="2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BF9000"/>
                </a:solidFill>
                <a:latin typeface="Roboto Medium"/>
                <a:ea typeface="Roboto Medium"/>
                <a:cs typeface="Roboto Medium"/>
                <a:sym typeface="Roboto Medium"/>
              </a:rPr>
              <a:t>Lecture 1</a:t>
            </a:r>
            <a:endParaRPr sz="1200">
              <a:solidFill>
                <a:srgbClr val="BF9000"/>
              </a:solidFill>
              <a:latin typeface="Roboto Medium"/>
              <a:ea typeface="Roboto Medium"/>
              <a:cs typeface="Roboto Medium"/>
              <a:sym typeface="Roboto Medium"/>
            </a:endParaRPr>
          </a:p>
        </p:txBody>
      </p:sp>
      <p:sp>
        <p:nvSpPr>
          <p:cNvPr id="146" name="Google Shape;14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7" name="Google Shape;147;p24"/>
          <p:cNvPicPr preferRelativeResize="0"/>
          <p:nvPr/>
        </p:nvPicPr>
        <p:blipFill>
          <a:blip r:embed="rId3">
            <a:alphaModFix/>
          </a:blip>
          <a:stretch>
            <a:fillRect/>
          </a:stretch>
        </p:blipFill>
        <p:spPr>
          <a:xfrm>
            <a:off x="5118000" y="191325"/>
            <a:ext cx="3617402" cy="2260876"/>
          </a:xfrm>
          <a:prstGeom prst="rect">
            <a:avLst/>
          </a:prstGeom>
          <a:noFill/>
          <a:ln>
            <a:noFill/>
          </a:ln>
        </p:spPr>
      </p:pic>
      <p:sp>
        <p:nvSpPr>
          <p:cNvPr id="148" name="Google Shape;148;p24"/>
          <p:cNvSpPr txBox="1"/>
          <p:nvPr/>
        </p:nvSpPr>
        <p:spPr>
          <a:xfrm>
            <a:off x="311700" y="3388550"/>
            <a:ext cx="8520600" cy="13671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1600">
                <a:latin typeface="Roboto Medium"/>
                <a:ea typeface="Roboto Medium"/>
                <a:cs typeface="Roboto Medium"/>
                <a:sym typeface="Roboto Medium"/>
              </a:rPr>
              <a:t>CS61B, Fall</a:t>
            </a:r>
            <a:r>
              <a:rPr lang="en" sz="1600">
                <a:solidFill>
                  <a:srgbClr val="000000"/>
                </a:solidFill>
                <a:latin typeface="Roboto Medium"/>
                <a:ea typeface="Roboto Medium"/>
                <a:cs typeface="Roboto Medium"/>
                <a:sym typeface="Roboto Medium"/>
              </a:rPr>
              <a:t> 202</a:t>
            </a:r>
            <a:r>
              <a:rPr lang="en" sz="1600">
                <a:latin typeface="Roboto Medium"/>
                <a:ea typeface="Roboto Medium"/>
                <a:cs typeface="Roboto Medium"/>
                <a:sym typeface="Roboto Medium"/>
              </a:rPr>
              <a:t>3</a:t>
            </a:r>
            <a:r>
              <a:rPr lang="en" sz="1600">
                <a:solidFill>
                  <a:srgbClr val="000000"/>
                </a:solidFill>
                <a:latin typeface="Roboto Medium"/>
                <a:ea typeface="Roboto Medium"/>
                <a:cs typeface="Roboto Medium"/>
                <a:sym typeface="Roboto Medium"/>
              </a:rPr>
              <a:t> @ UC Berkeley</a:t>
            </a:r>
            <a:endParaRPr b="1" sz="1600">
              <a:latin typeface="Roboto"/>
              <a:ea typeface="Roboto"/>
              <a:cs typeface="Roboto"/>
              <a:sym typeface="Roboto"/>
            </a:endParaRPr>
          </a:p>
          <a:p>
            <a:pPr indent="0" lvl="0" marL="0" rtl="0" algn="l">
              <a:spcBef>
                <a:spcPts val="600"/>
              </a:spcBef>
              <a:spcAft>
                <a:spcPts val="0"/>
              </a:spcAft>
              <a:buNone/>
            </a:pPr>
            <a:r>
              <a:rPr lang="en" sz="1600">
                <a:latin typeface="Roboto Light"/>
                <a:ea typeface="Roboto Light"/>
                <a:cs typeface="Roboto Light"/>
                <a:sym typeface="Roboto Light"/>
              </a:rPr>
              <a:t>Lecturers: Peyrin Kao, Justin Yokota</a:t>
            </a:r>
            <a:endParaRPr sz="1600">
              <a:latin typeface="Roboto Light"/>
              <a:ea typeface="Roboto Light"/>
              <a:cs typeface="Roboto Light"/>
              <a:sym typeface="Roboto Light"/>
            </a:endParaRPr>
          </a:p>
          <a:p>
            <a:pPr indent="0" lvl="0" marL="0" rtl="0" algn="l">
              <a:spcBef>
                <a:spcPts val="600"/>
              </a:spcBef>
              <a:spcAft>
                <a:spcPts val="0"/>
              </a:spcAft>
              <a:buNone/>
            </a:pPr>
            <a:r>
              <a:rPr lang="en" sz="1600">
                <a:latin typeface="Roboto Light"/>
                <a:ea typeface="Roboto Light"/>
                <a:cs typeface="Roboto Light"/>
                <a:sym typeface="Roboto Light"/>
              </a:rPr>
              <a:t>Slides Credit: Josh Hug</a:t>
            </a:r>
            <a:endParaRPr sz="1600">
              <a:latin typeface="Roboto Light"/>
              <a:ea typeface="Roboto Light"/>
              <a:cs typeface="Roboto Light"/>
              <a:sym typeface="Roboto Light"/>
            </a:endParaRPr>
          </a:p>
          <a:p>
            <a:pPr indent="0" lvl="0" marL="0" rtl="0" algn="l">
              <a:spcBef>
                <a:spcPts val="600"/>
              </a:spcBef>
              <a:spcAft>
                <a:spcPts val="0"/>
              </a:spcAft>
              <a:buNone/>
            </a:pPr>
            <a:r>
              <a:rPr lang="en" sz="1600">
                <a:latin typeface="Roboto Light"/>
                <a:ea typeface="Roboto Light"/>
                <a:cs typeface="Roboto Light"/>
                <a:sym typeface="Roboto Light"/>
              </a:rPr>
              <a:t>Slides Theme Credit: Josh Hug, Lisa Yan</a:t>
            </a:r>
            <a:endParaRPr sz="1600">
              <a:latin typeface="Roboto Light"/>
              <a:ea typeface="Roboto Light"/>
              <a:cs typeface="Roboto Light"/>
              <a:sym typeface="Roboto Light"/>
            </a:endParaRPr>
          </a:p>
        </p:txBody>
      </p:sp>
      <p:sp>
        <p:nvSpPr>
          <p:cNvPr id="149" name="Google Shape;149;p24"/>
          <p:cNvSpPr txBox="1"/>
          <p:nvPr/>
        </p:nvSpPr>
        <p:spPr>
          <a:xfrm>
            <a:off x="311700" y="191325"/>
            <a:ext cx="365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Light"/>
                <a:ea typeface="Roboto Light"/>
                <a:cs typeface="Roboto Light"/>
                <a:sym typeface="Roboto Light"/>
              </a:rPr>
              <a:t>Course website: </a:t>
            </a:r>
            <a:r>
              <a:rPr lang="en" u="sng">
                <a:solidFill>
                  <a:schemeClr val="hlink"/>
                </a:solidFill>
                <a:latin typeface="Roboto Light"/>
                <a:ea typeface="Roboto Light"/>
                <a:cs typeface="Roboto Light"/>
                <a:sym typeface="Roboto Light"/>
                <a:hlinkClick r:id="rId4"/>
              </a:rPr>
              <a:t>https://fa23.datastructur.es</a:t>
            </a:r>
            <a:r>
              <a:rPr lang="en">
                <a:latin typeface="Roboto Light"/>
                <a:ea typeface="Roboto Light"/>
                <a:cs typeface="Roboto Light"/>
                <a:sym typeface="Roboto Light"/>
              </a:rPr>
              <a:t> </a:t>
            </a:r>
            <a:endParaRPr>
              <a:latin typeface="Roboto Light"/>
              <a:ea typeface="Roboto Light"/>
              <a:cs typeface="Roboto Light"/>
              <a:sym typeface="Roboto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deadlines in this class are the day by which assignments should be completed.</a:t>
            </a:r>
            <a:endParaRPr/>
          </a:p>
          <a:p>
            <a:pPr indent="-330200" lvl="0" marL="457200" rtl="0" algn="l">
              <a:spcBef>
                <a:spcPts val="600"/>
              </a:spcBef>
              <a:spcAft>
                <a:spcPts val="0"/>
              </a:spcAft>
              <a:buSzPts val="1600"/>
              <a:buChar char="●"/>
            </a:pPr>
            <a:r>
              <a:rPr lang="en"/>
              <a:t>They’ve been calibrated carefully against lecture, labs, discussions, and exams.</a:t>
            </a:r>
            <a:endParaRPr/>
          </a:p>
          <a:p>
            <a:pPr indent="-330200" lvl="0" marL="457200" rtl="0" algn="l">
              <a:spcBef>
                <a:spcPts val="0"/>
              </a:spcBef>
              <a:spcAft>
                <a:spcPts val="0"/>
              </a:spcAft>
              <a:buSzPts val="1600"/>
              <a:buChar char="●"/>
            </a:pPr>
            <a:r>
              <a:rPr lang="en"/>
              <a:t>In weeks 1 - 5, the timing is especially important!</a:t>
            </a:r>
            <a:endParaRPr/>
          </a:p>
          <a:p>
            <a:pPr indent="0" lvl="0" marL="0" rtl="0" algn="l">
              <a:spcBef>
                <a:spcPts val="600"/>
              </a:spcBef>
              <a:spcAft>
                <a:spcPts val="0"/>
              </a:spcAft>
              <a:buNone/>
            </a:pPr>
            <a:r>
              <a:t/>
            </a:r>
            <a:endParaRPr/>
          </a:p>
          <a:p>
            <a:pPr indent="0" lvl="0" marL="0" rtl="0" algn="l">
              <a:spcBef>
                <a:spcPts val="600"/>
              </a:spcBef>
              <a:spcAft>
                <a:spcPts val="0"/>
              </a:spcAft>
              <a:buNone/>
            </a:pPr>
            <a:r>
              <a:rPr b="1" lang="en"/>
              <a:t>There is no partial credit for work submitted late.</a:t>
            </a:r>
            <a:r>
              <a:rPr lang="en"/>
              <a:t> Gradescope gives zero points by default to late work.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To provide some flexibility, </a:t>
            </a:r>
            <a:r>
              <a:rPr lang="en" u="sng">
                <a:solidFill>
                  <a:schemeClr val="hlink"/>
                </a:solidFill>
                <a:hlinkClick r:id="rId3"/>
              </a:rPr>
              <a:t>https://sp23.beacon.datastructur.es/</a:t>
            </a:r>
            <a:r>
              <a:rPr lang="en"/>
              <a:t> will allow you to request extensions. These can be retroactive, but we recommend requesting in advance.</a:t>
            </a:r>
            <a:endParaRPr/>
          </a:p>
          <a:p>
            <a:pPr indent="-330200" lvl="0" marL="457200" rtl="0" algn="l">
              <a:spcBef>
                <a:spcPts val="600"/>
              </a:spcBef>
              <a:spcAft>
                <a:spcPts val="0"/>
              </a:spcAft>
              <a:buSzPts val="1600"/>
              <a:buChar char="●"/>
            </a:pPr>
            <a:r>
              <a:rPr b="1" lang="en">
                <a:solidFill>
                  <a:schemeClr val="accent3"/>
                </a:solidFill>
              </a:rPr>
              <a:t>Short extension</a:t>
            </a:r>
            <a:r>
              <a:rPr lang="en"/>
              <a:t> (</a:t>
            </a:r>
            <a:r>
              <a:rPr b="1" lang="en">
                <a:solidFill>
                  <a:schemeClr val="accent4"/>
                </a:solidFill>
              </a:rPr>
              <a:t>24 hours or less</a:t>
            </a:r>
            <a:r>
              <a:rPr lang="en"/>
              <a:t>): Immediate approval by automated system.</a:t>
            </a:r>
            <a:endParaRPr/>
          </a:p>
          <a:p>
            <a:pPr indent="-330200" lvl="0" marL="457200" rtl="0" algn="l">
              <a:spcBef>
                <a:spcPts val="0"/>
              </a:spcBef>
              <a:spcAft>
                <a:spcPts val="0"/>
              </a:spcAft>
              <a:buSzPts val="1600"/>
              <a:buChar char="●"/>
            </a:pPr>
            <a:r>
              <a:rPr b="1" lang="en">
                <a:solidFill>
                  <a:schemeClr val="accent3"/>
                </a:solidFill>
              </a:rPr>
              <a:t>Long extension</a:t>
            </a:r>
            <a:r>
              <a:rPr lang="en"/>
              <a:t> (</a:t>
            </a:r>
            <a:r>
              <a:rPr b="1" lang="en">
                <a:solidFill>
                  <a:schemeClr val="accent4"/>
                </a:solidFill>
              </a:rPr>
              <a:t>24 - 72 hours</a:t>
            </a:r>
            <a:r>
              <a:rPr lang="en"/>
              <a:t>): GSI will review </a:t>
            </a:r>
            <a:r>
              <a:rPr lang="en"/>
              <a:t>within</a:t>
            </a:r>
            <a:r>
              <a:rPr lang="en"/>
              <a:t> one business day.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If you have an </a:t>
            </a:r>
            <a:r>
              <a:rPr lang="en"/>
              <a:t>emergency and need more than 72 hours, see syllabus.</a:t>
            </a:r>
            <a:endParaRPr/>
          </a:p>
        </p:txBody>
      </p:sp>
      <p:sp>
        <p:nvSpPr>
          <p:cNvPr id="209" name="Google Shape;209;p3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Lateness Policies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 Phase</a:t>
            </a:r>
            <a:endParaRPr/>
          </a:p>
        </p:txBody>
      </p:sp>
      <p:sp>
        <p:nvSpPr>
          <p:cNvPr id="215" name="Google Shape;215;p3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This class is divided into three phases:</a:t>
            </a:r>
            <a:endParaRPr/>
          </a:p>
          <a:p>
            <a:pPr indent="-330200" lvl="0" marL="457200" rtl="0" algn="l">
              <a:spcBef>
                <a:spcPts val="600"/>
              </a:spcBef>
              <a:spcAft>
                <a:spcPts val="0"/>
              </a:spcAft>
              <a:buSzPts val="1600"/>
              <a:buChar char="●"/>
            </a:pPr>
            <a:r>
              <a:rPr lang="en"/>
              <a:t>Phase 1 (weeks 1 - 4): Intro to Java and Data Structures.</a:t>
            </a:r>
            <a:endParaRPr/>
          </a:p>
          <a:p>
            <a:pPr indent="-330200" lvl="1" marL="914400" rtl="0" algn="l">
              <a:spcBef>
                <a:spcPts val="0"/>
              </a:spcBef>
              <a:spcAft>
                <a:spcPts val="0"/>
              </a:spcAft>
              <a:buSzPts val="1600"/>
              <a:buChar char="○"/>
            </a:pPr>
            <a:r>
              <a:rPr lang="en"/>
              <a:t>All coding work is solo.</a:t>
            </a:r>
            <a:endParaRPr/>
          </a:p>
          <a:p>
            <a:pPr indent="-330200" lvl="1" marL="914400" rtl="0" algn="l">
              <a:spcBef>
                <a:spcPts val="0"/>
              </a:spcBef>
              <a:spcAft>
                <a:spcPts val="0"/>
              </a:spcAft>
              <a:buSzPts val="1600"/>
              <a:buChar char="○"/>
            </a:pPr>
            <a:r>
              <a:rPr lang="en"/>
              <a:t>Moves VERY fast. </a:t>
            </a:r>
            <a:endParaRPr/>
          </a:p>
          <a:p>
            <a:pPr indent="-330200" lvl="1" marL="914400" rtl="0" algn="l">
              <a:spcBef>
                <a:spcPts val="0"/>
              </a:spcBef>
              <a:spcAft>
                <a:spcPts val="0"/>
              </a:spcAft>
              <a:buSzPts val="1600"/>
              <a:buFont typeface="Roboto"/>
              <a:buChar char="○"/>
            </a:pPr>
            <a:r>
              <a:rPr b="1" lang="en">
                <a:latin typeface="Roboto"/>
                <a:ea typeface="Roboto"/>
                <a:cs typeface="Roboto"/>
                <a:sym typeface="Roboto"/>
              </a:rPr>
              <a:t>HW0 (intro to Java) due Friday (in two days!)</a:t>
            </a:r>
            <a:endParaRPr b="1">
              <a:latin typeface="Roboto"/>
              <a:ea typeface="Roboto"/>
              <a:cs typeface="Roboto"/>
              <a:sym typeface="Roboto"/>
            </a:endParaRPr>
          </a:p>
          <a:p>
            <a:pPr indent="-330200" lvl="0" marL="457200" rtl="0" algn="l">
              <a:spcBef>
                <a:spcPts val="0"/>
              </a:spcBef>
              <a:spcAft>
                <a:spcPts val="0"/>
              </a:spcAft>
              <a:buSzPts val="1600"/>
              <a:buFont typeface="Roboto"/>
              <a:buChar char="●"/>
            </a:pPr>
            <a:r>
              <a:rPr lang="en"/>
              <a:t>Phase 2 (weeks 5 - 10): Data Structures:</a:t>
            </a:r>
            <a:endParaRPr/>
          </a:p>
          <a:p>
            <a:pPr indent="-330200" lvl="1" marL="914400" rtl="0" algn="l">
              <a:spcBef>
                <a:spcPts val="0"/>
              </a:spcBef>
              <a:spcAft>
                <a:spcPts val="0"/>
              </a:spcAft>
              <a:buSzPts val="1600"/>
              <a:buChar char="○"/>
            </a:pPr>
            <a:r>
              <a:rPr lang="en"/>
              <a:t>All coding </a:t>
            </a:r>
            <a:r>
              <a:rPr lang="en"/>
              <a:t>work</a:t>
            </a:r>
            <a:r>
              <a:rPr lang="en"/>
              <a:t> is solo.</a:t>
            </a:r>
            <a:endParaRPr/>
          </a:p>
          <a:p>
            <a:pPr indent="-330200" lvl="1" marL="914400" rtl="0" algn="l">
              <a:spcBef>
                <a:spcPts val="0"/>
              </a:spcBef>
              <a:spcAft>
                <a:spcPts val="0"/>
              </a:spcAft>
              <a:buSzPts val="1600"/>
              <a:buChar char="○"/>
            </a:pPr>
            <a:r>
              <a:rPr lang="en"/>
              <a:t>Moves moderately fast.</a:t>
            </a:r>
            <a:endParaRPr/>
          </a:p>
          <a:p>
            <a:pPr indent="-330200" lvl="0" marL="457200" rtl="0" algn="l">
              <a:spcBef>
                <a:spcPts val="0"/>
              </a:spcBef>
              <a:spcAft>
                <a:spcPts val="0"/>
              </a:spcAft>
              <a:buSzPts val="1600"/>
              <a:buChar char="●"/>
            </a:pPr>
            <a:r>
              <a:rPr lang="en"/>
              <a:t>Phase 3 (weeks 12 - 14): Algorithms.</a:t>
            </a:r>
            <a:endParaRPr/>
          </a:p>
          <a:p>
            <a:pPr indent="-330200" lvl="1" marL="914400" rtl="0" algn="l">
              <a:spcBef>
                <a:spcPts val="0"/>
              </a:spcBef>
              <a:spcAft>
                <a:spcPts val="0"/>
              </a:spcAft>
              <a:buSzPts val="1600"/>
              <a:buChar char="○"/>
            </a:pPr>
            <a:r>
              <a:rPr lang="en"/>
              <a:t>Coding work is entirely dedicated to final project, done in pairs.</a:t>
            </a:r>
            <a:endParaRPr/>
          </a:p>
          <a:p>
            <a:pPr indent="-330200" lvl="1" marL="914400" rtl="0" algn="l">
              <a:spcBef>
                <a:spcPts val="0"/>
              </a:spcBef>
              <a:spcAft>
                <a:spcPts val="0"/>
              </a:spcAft>
              <a:buSzPts val="1600"/>
              <a:buChar char="○"/>
            </a:pPr>
            <a:r>
              <a:rPr lang="en"/>
              <a:t>Slower pace.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21" name="Google Shape;221;p35"/>
          <p:cNvSpPr txBox="1"/>
          <p:nvPr>
            <p:ph idx="1" type="body"/>
          </p:nvPr>
        </p:nvSpPr>
        <p:spPr>
          <a:xfrm>
            <a:off x="4812375" y="402200"/>
            <a:ext cx="42753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a:solidFill>
                <a:schemeClr val="dk2"/>
              </a:solidFill>
            </a:endParaRPr>
          </a:p>
          <a:p>
            <a:pPr indent="-330200" lvl="0" marL="457200" rtl="0" algn="l">
              <a:spcBef>
                <a:spcPts val="600"/>
              </a:spcBef>
              <a:spcAft>
                <a:spcPts val="0"/>
              </a:spcAft>
              <a:buClr>
                <a:schemeClr val="dk2"/>
              </a:buClr>
              <a:buSzPts val="1600"/>
              <a:buChar char="•"/>
            </a:pPr>
            <a:r>
              <a:rPr lang="en">
                <a:solidFill>
                  <a:schemeClr val="dk2"/>
                </a:solidFill>
              </a:rPr>
              <a:t>Welcome!</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Welcome to 61B</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61B Logistics</a:t>
            </a:r>
            <a:endParaRPr b="1">
              <a:solidFill>
                <a:schemeClr val="accent3"/>
              </a:solidFill>
              <a:latin typeface="Roboto"/>
              <a:ea typeface="Roboto"/>
              <a:cs typeface="Roboto"/>
              <a:sym typeface="Roboto"/>
            </a:endParaRPr>
          </a:p>
          <a:p>
            <a:pPr indent="-330200" lvl="0" marL="4572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Our First Java Programs</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Hello World</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Hello Numbers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Larger</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Reflections on Java</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 Workflow</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Compilation</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IntelliJ</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HW0: Due Friday!</a:t>
            </a:r>
            <a:endParaRPr>
              <a:solidFill>
                <a:schemeClr val="dk2"/>
              </a:solidFill>
            </a:endParaRPr>
          </a:p>
        </p:txBody>
      </p:sp>
      <p:sp>
        <p:nvSpPr>
          <p:cNvPr id="222" name="Google Shape;222;p35"/>
          <p:cNvSpPr txBox="1"/>
          <p:nvPr>
            <p:ph type="title"/>
          </p:nvPr>
        </p:nvSpPr>
        <p:spPr>
          <a:xfrm>
            <a:off x="177925" y="2003300"/>
            <a:ext cx="42753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Hello World</a:t>
            </a:r>
            <a:endParaRPr>
              <a:solidFill>
                <a:schemeClr val="accent3"/>
              </a:solidFill>
            </a:endParaRPr>
          </a:p>
        </p:txBody>
      </p:sp>
      <p:sp>
        <p:nvSpPr>
          <p:cNvPr id="223" name="Google Shape;223;p35"/>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 CS61B, Fall 2023</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 to Java</a:t>
            </a:r>
            <a:endParaRPr/>
          </a:p>
        </p:txBody>
      </p:sp>
      <p:sp>
        <p:nvSpPr>
          <p:cNvPr id="229" name="Google Shape;229;p36"/>
          <p:cNvSpPr txBox="1"/>
          <p:nvPr>
            <p:ph idx="1" type="body"/>
          </p:nvPr>
        </p:nvSpPr>
        <p:spPr>
          <a:xfrm>
            <a:off x="107050" y="402200"/>
            <a:ext cx="8520600" cy="4255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latin typeface="Roboto"/>
                <a:ea typeface="Roboto"/>
                <a:cs typeface="Roboto"/>
                <a:sym typeface="Roboto"/>
              </a:rPr>
              <a:t>Let’s try writing some simple Java programs.</a:t>
            </a:r>
            <a:endParaRPr>
              <a:latin typeface="Roboto"/>
              <a:ea typeface="Roboto"/>
              <a:cs typeface="Roboto"/>
              <a:sym typeface="Roboto"/>
            </a:endParaRPr>
          </a:p>
          <a:p>
            <a:pPr indent="-330200" lvl="0" marL="457200" rtl="0" algn="l">
              <a:spcBef>
                <a:spcPts val="600"/>
              </a:spcBef>
              <a:spcAft>
                <a:spcPts val="0"/>
              </a:spcAft>
              <a:buSzPts val="1600"/>
              <a:buFont typeface="Roboto"/>
              <a:buChar char="●"/>
            </a:pPr>
            <a:r>
              <a:rPr lang="en">
                <a:latin typeface="Roboto"/>
                <a:ea typeface="Roboto"/>
                <a:cs typeface="Roboto"/>
                <a:sym typeface="Roboto"/>
              </a:rPr>
              <a:t>First I’ll write them in Python (~99% of you have seen Python).</a:t>
            </a:r>
            <a:endParaRPr>
              <a:latin typeface="Roboto"/>
              <a:ea typeface="Roboto"/>
              <a:cs typeface="Roboto"/>
              <a:sym typeface="Roboto"/>
            </a:endParaRPr>
          </a:p>
          <a:p>
            <a:pPr indent="-330200" lvl="0" marL="457200" rtl="0" algn="l">
              <a:spcBef>
                <a:spcPts val="0"/>
              </a:spcBef>
              <a:spcAft>
                <a:spcPts val="0"/>
              </a:spcAft>
              <a:buSzPts val="1600"/>
              <a:buFont typeface="Roboto"/>
              <a:buChar char="●"/>
            </a:pPr>
            <a:r>
              <a:rPr lang="en">
                <a:latin typeface="Roboto"/>
                <a:ea typeface="Roboto"/>
                <a:cs typeface="Roboto"/>
                <a:sym typeface="Roboto"/>
              </a:rPr>
              <a:t>Then I’ll write the equivalent Java program.</a:t>
            </a:r>
            <a:endParaRPr>
              <a:latin typeface="Roboto"/>
              <a:ea typeface="Roboto"/>
              <a:cs typeface="Roboto"/>
              <a:sym typeface="Roboto"/>
            </a:endParaRPr>
          </a:p>
          <a:p>
            <a:pPr indent="0" lvl="0" marL="0" rtl="0" algn="l">
              <a:spcBef>
                <a:spcPts val="600"/>
              </a:spcBef>
              <a:spcAft>
                <a:spcPts val="0"/>
              </a:spcAft>
              <a:buNone/>
            </a:pPr>
            <a:r>
              <a:t/>
            </a:r>
            <a:endParaRPr>
              <a:latin typeface="Roboto"/>
              <a:ea typeface="Roboto"/>
              <a:cs typeface="Roboto"/>
              <a:sym typeface="Roboto"/>
            </a:endParaRPr>
          </a:p>
          <a:p>
            <a:pPr indent="0" lvl="0" marL="0" rtl="0" algn="l">
              <a:spcBef>
                <a:spcPts val="600"/>
              </a:spcBef>
              <a:spcAft>
                <a:spcPts val="0"/>
              </a:spcAft>
              <a:buNone/>
            </a:pPr>
            <a:r>
              <a:rPr lang="en">
                <a:latin typeface="Roboto"/>
                <a:ea typeface="Roboto"/>
                <a:cs typeface="Roboto"/>
                <a:sym typeface="Roboto"/>
              </a:rPr>
              <a:t>If you’ve only ever written code in MATLAB, this will be a little harder for you, but </a:t>
            </a:r>
            <a:r>
              <a:rPr lang="en">
                <a:latin typeface="Roboto"/>
                <a:ea typeface="Roboto"/>
                <a:cs typeface="Roboto"/>
                <a:sym typeface="Roboto"/>
              </a:rPr>
              <a:t>still comprehensible.</a:t>
            </a:r>
            <a:endParaRPr>
              <a:latin typeface="Roboto"/>
              <a:ea typeface="Roboto"/>
              <a:cs typeface="Roboto"/>
              <a:sym typeface="Roboto"/>
            </a:endParaRPr>
          </a:p>
          <a:p>
            <a:pPr indent="0" lvl="0" marL="0" rtl="0" algn="l">
              <a:spcBef>
                <a:spcPts val="600"/>
              </a:spcBef>
              <a:spcAft>
                <a:spcPts val="0"/>
              </a:spcAft>
              <a:buNone/>
            </a:pPr>
            <a:r>
              <a:t/>
            </a:r>
            <a:endParaRPr>
              <a:latin typeface="Roboto"/>
              <a:ea typeface="Roboto"/>
              <a:cs typeface="Roboto"/>
              <a:sym typeface="Roboto"/>
            </a:endParaRPr>
          </a:p>
          <a:p>
            <a:pPr indent="0" lvl="0" marL="0" rtl="0" algn="l">
              <a:spcBef>
                <a:spcPts val="600"/>
              </a:spcBef>
              <a:spcAft>
                <a:spcPts val="0"/>
              </a:spcAft>
              <a:buNone/>
            </a:pPr>
            <a:r>
              <a:t/>
            </a:r>
            <a:endParaRPr>
              <a:latin typeface="Roboto"/>
              <a:ea typeface="Roboto"/>
              <a:cs typeface="Roboto"/>
              <a:sym typeface="Roboto"/>
            </a:endParaRPr>
          </a:p>
          <a:p>
            <a:pPr indent="0" lvl="0" marL="0" rtl="0" algn="l">
              <a:spcBef>
                <a:spcPts val="600"/>
              </a:spcBef>
              <a:spcAft>
                <a:spcPts val="0"/>
              </a:spcAft>
              <a:buNone/>
            </a:pPr>
            <a:r>
              <a:rPr lang="en"/>
              <a:t>This section might be a bit boring if you have Java experience.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latin typeface="Roboto"/>
              <a:ea typeface="Roboto"/>
              <a:cs typeface="Roboto"/>
              <a:sym typeface="Roboto"/>
            </a:endParaRPr>
          </a:p>
          <a:p>
            <a:pPr indent="0" lvl="0" marL="0" rtl="0" algn="l">
              <a:spcBef>
                <a:spcPts val="600"/>
              </a:spcBef>
              <a:spcAft>
                <a:spcPts val="0"/>
              </a:spcAft>
              <a:buNone/>
            </a:pPr>
            <a:r>
              <a:rPr lang="en">
                <a:latin typeface="Roboto"/>
                <a:ea typeface="Roboto"/>
                <a:cs typeface="Roboto"/>
                <a:sym typeface="Roboto"/>
              </a:rPr>
              <a:t>(See video or code linked </a:t>
            </a:r>
            <a:r>
              <a:rPr lang="en"/>
              <a:t>on course website</a:t>
            </a:r>
            <a:r>
              <a:rPr lang="en">
                <a:latin typeface="Roboto"/>
                <a:ea typeface="Roboto"/>
                <a:cs typeface="Roboto"/>
                <a:sym typeface="Roboto"/>
              </a:rPr>
              <a:t>)</a:t>
            </a:r>
            <a:endParaRPr>
              <a:latin typeface="Roboto"/>
              <a:ea typeface="Roboto"/>
              <a:cs typeface="Roboto"/>
              <a:sym typeface="Roboto"/>
            </a:endParaRPr>
          </a:p>
          <a:p>
            <a:pPr indent="0" lvl="0" marL="0" rtl="0" algn="l">
              <a:spcBef>
                <a:spcPts val="600"/>
              </a:spcBef>
              <a:spcAft>
                <a:spcPts val="0"/>
              </a:spcAft>
              <a:buNone/>
            </a:pPr>
            <a:r>
              <a:rPr lang="en"/>
              <a:t>Lecture code repository: </a:t>
            </a:r>
            <a:r>
              <a:rPr lang="en" u="sng">
                <a:solidFill>
                  <a:schemeClr val="hlink"/>
                </a:solidFill>
                <a:hlinkClick r:id="rId3"/>
              </a:rPr>
              <a:t>https://github.com/Berkeley-CS61B/lectureCode-fa23</a:t>
            </a:r>
            <a:r>
              <a:rPr lang="en"/>
              <a:t>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3" name="Shape 233"/>
        <p:cNvGrpSpPr/>
        <p:nvPr/>
      </p:nvGrpSpPr>
      <p:grpSpPr>
        <a:xfrm>
          <a:off x="0" y="0"/>
          <a:ext cx="0" cy="0"/>
          <a:chOff x="0" y="0"/>
          <a:chExt cx="0" cy="0"/>
        </a:xfrm>
      </p:grpSpPr>
      <p:sp>
        <p:nvSpPr>
          <p:cNvPr id="234" name="Google Shape;234;p3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Coding Demo: Hello World</a:t>
            </a:r>
            <a:endParaRPr/>
          </a:p>
        </p:txBody>
      </p:sp>
      <p:sp>
        <p:nvSpPr>
          <p:cNvPr id="235" name="Google Shape;235;p37"/>
          <p:cNvSpPr txBox="1"/>
          <p:nvPr/>
        </p:nvSpPr>
        <p:spPr>
          <a:xfrm>
            <a:off x="291575" y="646050"/>
            <a:ext cx="3342600" cy="41712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FFFFFF"/>
              </a:solidFill>
              <a:latin typeface="Consolas"/>
              <a:ea typeface="Consolas"/>
              <a:cs typeface="Consolas"/>
              <a:sym typeface="Consolas"/>
            </a:endParaRPr>
          </a:p>
        </p:txBody>
      </p:sp>
      <p:sp>
        <p:nvSpPr>
          <p:cNvPr id="236" name="Google Shape;236;p37"/>
          <p:cNvSpPr/>
          <p:nvPr/>
        </p:nvSpPr>
        <p:spPr>
          <a:xfrm>
            <a:off x="401425" y="447150"/>
            <a:ext cx="8028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hello.py</a:t>
            </a:r>
            <a:endParaRPr sz="1200">
              <a:solidFill>
                <a:srgbClr val="FFFFFF"/>
              </a:solidFill>
              <a:latin typeface="Roboto"/>
              <a:ea typeface="Roboto"/>
              <a:cs typeface="Roboto"/>
              <a:sym typeface="Roboto"/>
            </a:endParaRPr>
          </a:p>
        </p:txBody>
      </p:sp>
      <p:sp>
        <p:nvSpPr>
          <p:cNvPr id="237" name="Google Shape;237;p37"/>
          <p:cNvSpPr txBox="1"/>
          <p:nvPr/>
        </p:nvSpPr>
        <p:spPr>
          <a:xfrm>
            <a:off x="3783350" y="646050"/>
            <a:ext cx="5200800" cy="41712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HelloWorld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void </a:t>
            </a:r>
            <a:r>
              <a:rPr lang="en" sz="1600">
                <a:solidFill>
                  <a:srgbClr val="5FB3B3"/>
                </a:solidFill>
                <a:highlight>
                  <a:schemeClr val="dk1"/>
                </a:highlight>
                <a:latin typeface="Consolas"/>
                <a:ea typeface="Consolas"/>
                <a:cs typeface="Consolas"/>
                <a:sym typeface="Consolas"/>
              </a:rPr>
              <a:t>main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String</a:t>
            </a: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args</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238" name="Google Shape;238;p37"/>
          <p:cNvSpPr/>
          <p:nvPr/>
        </p:nvSpPr>
        <p:spPr>
          <a:xfrm>
            <a:off x="3901500" y="447150"/>
            <a:ext cx="13410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HelloWorld.java</a:t>
            </a:r>
            <a:endParaRPr sz="1200">
              <a:solidFill>
                <a:srgbClr val="FFFFFF"/>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2" name="Shape 242"/>
        <p:cNvGrpSpPr/>
        <p:nvPr/>
      </p:nvGrpSpPr>
      <p:grpSpPr>
        <a:xfrm>
          <a:off x="0" y="0"/>
          <a:ext cx="0" cy="0"/>
          <a:chOff x="0" y="0"/>
          <a:chExt cx="0" cy="0"/>
        </a:xfrm>
      </p:grpSpPr>
      <p:sp>
        <p:nvSpPr>
          <p:cNvPr id="243" name="Google Shape;243;p3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Coding Demo: Hello World</a:t>
            </a:r>
            <a:endParaRPr/>
          </a:p>
        </p:txBody>
      </p:sp>
      <p:sp>
        <p:nvSpPr>
          <p:cNvPr id="244" name="Google Shape;244;p38"/>
          <p:cNvSpPr txBox="1"/>
          <p:nvPr/>
        </p:nvSpPr>
        <p:spPr>
          <a:xfrm>
            <a:off x="291575" y="646050"/>
            <a:ext cx="3342600" cy="41712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5EB2B2"/>
                </a:solidFill>
                <a:highlight>
                  <a:schemeClr val="dk1"/>
                </a:highlight>
                <a:latin typeface="Consolas"/>
                <a:ea typeface="Consolas"/>
                <a:cs typeface="Consolas"/>
                <a:sym typeface="Consolas"/>
              </a:rPr>
              <a:t>print</a:t>
            </a:r>
            <a:r>
              <a:rPr lang="en" sz="1600">
                <a:solidFill>
                  <a:srgbClr val="FDFDFD"/>
                </a:solidFill>
                <a:highlight>
                  <a:schemeClr val="dk1"/>
                </a:highlight>
                <a:latin typeface="Consolas"/>
                <a:ea typeface="Consolas"/>
                <a:cs typeface="Consolas"/>
                <a:sym typeface="Consolas"/>
              </a:rPr>
              <a:t>(</a:t>
            </a:r>
            <a:r>
              <a:rPr lang="en" sz="1600">
                <a:solidFill>
                  <a:srgbClr val="98C593"/>
                </a:solidFill>
                <a:highlight>
                  <a:schemeClr val="dk1"/>
                </a:highlight>
                <a:latin typeface="Consolas"/>
                <a:ea typeface="Consolas"/>
                <a:cs typeface="Consolas"/>
                <a:sym typeface="Consolas"/>
              </a:rPr>
              <a:t>"hello world"</a:t>
            </a:r>
            <a:r>
              <a:rPr lang="en" sz="1600">
                <a:solidFill>
                  <a:srgbClr val="FDFDFD"/>
                </a:solidFill>
                <a:highlight>
                  <a:schemeClr val="dk1"/>
                </a:highlight>
                <a:latin typeface="Consolas"/>
                <a:ea typeface="Consolas"/>
                <a:cs typeface="Consolas"/>
                <a:sym typeface="Consolas"/>
              </a:rPr>
              <a:t>)</a:t>
            </a:r>
            <a:endParaRPr sz="1600">
              <a:solidFill>
                <a:srgbClr val="FFFFFF"/>
              </a:solidFill>
              <a:latin typeface="Consolas"/>
              <a:ea typeface="Consolas"/>
              <a:cs typeface="Consolas"/>
              <a:sym typeface="Consolas"/>
            </a:endParaRPr>
          </a:p>
        </p:txBody>
      </p:sp>
      <p:sp>
        <p:nvSpPr>
          <p:cNvPr id="245" name="Google Shape;245;p38"/>
          <p:cNvSpPr/>
          <p:nvPr/>
        </p:nvSpPr>
        <p:spPr>
          <a:xfrm>
            <a:off x="401425" y="447150"/>
            <a:ext cx="8028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hello.py</a:t>
            </a:r>
            <a:endParaRPr sz="1200">
              <a:solidFill>
                <a:srgbClr val="FFFFFF"/>
              </a:solidFill>
              <a:latin typeface="Roboto"/>
              <a:ea typeface="Roboto"/>
              <a:cs typeface="Roboto"/>
              <a:sym typeface="Roboto"/>
            </a:endParaRPr>
          </a:p>
        </p:txBody>
      </p:sp>
      <p:sp>
        <p:nvSpPr>
          <p:cNvPr id="246" name="Google Shape;246;p38"/>
          <p:cNvSpPr txBox="1"/>
          <p:nvPr/>
        </p:nvSpPr>
        <p:spPr>
          <a:xfrm>
            <a:off x="3783350" y="646050"/>
            <a:ext cx="5200800" cy="41712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HelloWorld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void </a:t>
            </a:r>
            <a:r>
              <a:rPr lang="en" sz="1600">
                <a:solidFill>
                  <a:srgbClr val="5FB3B3"/>
                </a:solidFill>
                <a:highlight>
                  <a:schemeClr val="dk1"/>
                </a:highlight>
                <a:latin typeface="Consolas"/>
                <a:ea typeface="Consolas"/>
                <a:cs typeface="Consolas"/>
                <a:sym typeface="Consolas"/>
              </a:rPr>
              <a:t>main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String</a:t>
            </a: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args</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System</a:t>
            </a:r>
            <a:r>
              <a:rPr lang="en" sz="1600">
                <a:solidFill>
                  <a:srgbClr val="A5ABB8"/>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out</a:t>
            </a:r>
            <a:r>
              <a:rPr lang="en" sz="1600">
                <a:solidFill>
                  <a:srgbClr val="A5ABB8"/>
                </a:solidFill>
                <a:highlight>
                  <a:schemeClr val="dk1"/>
                </a:highlight>
                <a:latin typeface="Consolas"/>
                <a:ea typeface="Consolas"/>
                <a:cs typeface="Consolas"/>
                <a:sym typeface="Consolas"/>
              </a:rPr>
              <a:t>.</a:t>
            </a:r>
            <a:r>
              <a:rPr lang="en" sz="1600">
                <a:solidFill>
                  <a:srgbClr val="5EB2B2"/>
                </a:solidFill>
                <a:highlight>
                  <a:schemeClr val="dk1"/>
                </a:highlight>
                <a:latin typeface="Consolas"/>
                <a:ea typeface="Consolas"/>
                <a:cs typeface="Consolas"/>
                <a:sym typeface="Consolas"/>
              </a:rPr>
              <a:t>println</a:t>
            </a:r>
            <a:r>
              <a:rPr lang="en" sz="1600">
                <a:solidFill>
                  <a:srgbClr val="FDFDFD"/>
                </a:solidFill>
                <a:highlight>
                  <a:schemeClr val="dk1"/>
                </a:highlight>
                <a:latin typeface="Consolas"/>
                <a:ea typeface="Consolas"/>
                <a:cs typeface="Consolas"/>
                <a:sym typeface="Consolas"/>
              </a:rPr>
              <a:t>(</a:t>
            </a:r>
            <a:r>
              <a:rPr lang="en" sz="1600">
                <a:solidFill>
                  <a:srgbClr val="98C593"/>
                </a:solidFill>
                <a:highlight>
                  <a:schemeClr val="dk1"/>
                </a:highlight>
                <a:latin typeface="Consolas"/>
                <a:ea typeface="Consolas"/>
                <a:cs typeface="Consolas"/>
                <a:sym typeface="Consolas"/>
              </a:rPr>
              <a:t>"hello world"</a:t>
            </a:r>
            <a:r>
              <a:rPr lang="en" sz="1600">
                <a:solidFill>
                  <a:srgbClr val="FDFDFD"/>
                </a:solidFill>
                <a:highlight>
                  <a:schemeClr val="dk1"/>
                </a:highlight>
                <a:latin typeface="Consolas"/>
                <a:ea typeface="Consolas"/>
                <a:cs typeface="Consolas"/>
                <a:sym typeface="Consolas"/>
              </a:rPr>
              <a:t>)</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247" name="Google Shape;247;p38"/>
          <p:cNvSpPr/>
          <p:nvPr/>
        </p:nvSpPr>
        <p:spPr>
          <a:xfrm>
            <a:off x="3901500" y="447150"/>
            <a:ext cx="13410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HelloWorld.java</a:t>
            </a:r>
            <a:endParaRPr sz="1200">
              <a:solidFill>
                <a:srgbClr val="FFFFFF"/>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World: Reflections</a:t>
            </a:r>
            <a:endParaRPr/>
          </a:p>
        </p:txBody>
      </p:sp>
      <p:sp>
        <p:nvSpPr>
          <p:cNvPr id="253" name="Google Shape;253;p39"/>
          <p:cNvSpPr txBox="1"/>
          <p:nvPr>
            <p:ph idx="1" type="body"/>
          </p:nvPr>
        </p:nvSpPr>
        <p:spPr>
          <a:xfrm>
            <a:off x="107050" y="402200"/>
            <a:ext cx="8520600" cy="4031400"/>
          </a:xfrm>
          <a:prstGeom prst="rect">
            <a:avLst/>
          </a:prstGeom>
        </p:spPr>
        <p:txBody>
          <a:bodyPr anchorCtr="0" anchor="t" bIns="91425" lIns="91425" spcFirstLastPara="1" rIns="91425" wrap="square" tIns="91425">
            <a:noAutofit/>
          </a:bodyPr>
          <a:lstStyle/>
          <a:p>
            <a:pPr indent="-330200" lvl="0" marL="457200" rtl="0" algn="l">
              <a:spcBef>
                <a:spcPts val="600"/>
              </a:spcBef>
              <a:spcAft>
                <a:spcPts val="0"/>
              </a:spcAft>
              <a:buSzPts val="1600"/>
              <a:buChar char="●"/>
            </a:pPr>
            <a:r>
              <a:rPr lang="en"/>
              <a:t>In Java, all code must be part of a class.</a:t>
            </a:r>
            <a:endParaRPr/>
          </a:p>
          <a:p>
            <a:pPr indent="-330200" lvl="0" marL="457200" rtl="0" algn="l">
              <a:spcBef>
                <a:spcPts val="0"/>
              </a:spcBef>
              <a:spcAft>
                <a:spcPts val="0"/>
              </a:spcAft>
              <a:buSzPts val="1600"/>
              <a:buChar char="●"/>
            </a:pPr>
            <a:r>
              <a:rPr lang="en"/>
              <a:t>Classes are defined with </a:t>
            </a:r>
            <a:r>
              <a:rPr lang="en">
                <a:latin typeface="Consolas"/>
                <a:ea typeface="Consolas"/>
                <a:cs typeface="Consolas"/>
                <a:sym typeface="Consolas"/>
              </a:rPr>
              <a:t>public class CLASSNAME</a:t>
            </a:r>
            <a:endParaRPr>
              <a:latin typeface="Consolas"/>
              <a:ea typeface="Consolas"/>
              <a:cs typeface="Consolas"/>
              <a:sym typeface="Consolas"/>
            </a:endParaRPr>
          </a:p>
          <a:p>
            <a:pPr indent="-330200" lvl="0" marL="457200" rtl="0" algn="l">
              <a:spcBef>
                <a:spcPts val="0"/>
              </a:spcBef>
              <a:spcAft>
                <a:spcPts val="0"/>
              </a:spcAft>
              <a:buSzPts val="1600"/>
              <a:buChar char="●"/>
            </a:pPr>
            <a:r>
              <a:rPr lang="en"/>
              <a:t>We use </a:t>
            </a:r>
            <a:r>
              <a:rPr lang="en">
                <a:latin typeface="Consolas"/>
                <a:ea typeface="Consolas"/>
                <a:cs typeface="Consolas"/>
                <a:sym typeface="Consolas"/>
              </a:rPr>
              <a:t>{ }</a:t>
            </a:r>
            <a:r>
              <a:rPr lang="en"/>
              <a:t> to delineate the beginning and ending of things.</a:t>
            </a:r>
            <a:endParaRPr/>
          </a:p>
          <a:p>
            <a:pPr indent="-330200" lvl="0" marL="457200" rtl="0" algn="l">
              <a:spcBef>
                <a:spcPts val="0"/>
              </a:spcBef>
              <a:spcAft>
                <a:spcPts val="0"/>
              </a:spcAft>
              <a:buSzPts val="1600"/>
              <a:buChar char="●"/>
            </a:pPr>
            <a:r>
              <a:rPr lang="en"/>
              <a:t>We must end lines with a semicolon.</a:t>
            </a:r>
            <a:endParaRPr/>
          </a:p>
          <a:p>
            <a:pPr indent="-330200" lvl="0" marL="457200" rtl="0" algn="l">
              <a:spcBef>
                <a:spcPts val="0"/>
              </a:spcBef>
              <a:spcAft>
                <a:spcPts val="0"/>
              </a:spcAft>
              <a:buSzPts val="1600"/>
              <a:buChar char="●"/>
            </a:pPr>
            <a:r>
              <a:rPr lang="en"/>
              <a:t>The code we want to run must be inside </a:t>
            </a:r>
            <a:r>
              <a:rPr lang="en">
                <a:latin typeface="Consolas"/>
                <a:ea typeface="Consolas"/>
                <a:cs typeface="Consolas"/>
                <a:sym typeface="Consolas"/>
              </a:rPr>
              <a:t>public static void main(String[] </a:t>
            </a:r>
            <a:r>
              <a:rPr lang="en">
                <a:latin typeface="Consolas"/>
                <a:ea typeface="Consolas"/>
                <a:cs typeface="Consolas"/>
                <a:sym typeface="Consolas"/>
              </a:rPr>
              <a:t>args)</a:t>
            </a:r>
            <a:endParaRPr>
              <a:latin typeface="Consolas"/>
              <a:ea typeface="Consolas"/>
              <a:cs typeface="Consolas"/>
              <a:sym typeface="Consolas"/>
            </a:endParaRPr>
          </a:p>
          <a:p>
            <a:pPr indent="-330200" lvl="1" marL="914400" rtl="0" algn="l">
              <a:spcBef>
                <a:spcPts val="0"/>
              </a:spcBef>
              <a:spcAft>
                <a:spcPts val="0"/>
              </a:spcAft>
              <a:buSzPts val="1600"/>
              <a:buChar char="○"/>
            </a:pPr>
            <a:r>
              <a:rPr lang="en"/>
              <a:t>We'll learn what this means later.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9" name="Google Shape;259;p40"/>
          <p:cNvSpPr txBox="1"/>
          <p:nvPr>
            <p:ph idx="1" type="body"/>
          </p:nvPr>
        </p:nvSpPr>
        <p:spPr>
          <a:xfrm>
            <a:off x="4812375" y="402200"/>
            <a:ext cx="42753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a:solidFill>
                <a:schemeClr val="dk2"/>
              </a:solidFill>
            </a:endParaRPr>
          </a:p>
          <a:p>
            <a:pPr indent="-330200" lvl="0" marL="457200" rtl="0" algn="l">
              <a:spcBef>
                <a:spcPts val="600"/>
              </a:spcBef>
              <a:spcAft>
                <a:spcPts val="0"/>
              </a:spcAft>
              <a:buClr>
                <a:schemeClr val="dk2"/>
              </a:buClr>
              <a:buSzPts val="1600"/>
              <a:buChar char="•"/>
            </a:pPr>
            <a:r>
              <a:rPr lang="en">
                <a:solidFill>
                  <a:schemeClr val="dk2"/>
                </a:solidFill>
              </a:rPr>
              <a:t>Welcome!</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Welcome to 61B</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61B Logistics</a:t>
            </a:r>
            <a:endParaRPr b="1">
              <a:solidFill>
                <a:schemeClr val="accent3"/>
              </a:solidFill>
              <a:latin typeface="Roboto"/>
              <a:ea typeface="Roboto"/>
              <a:cs typeface="Roboto"/>
              <a:sym typeface="Roboto"/>
            </a:endParaRPr>
          </a:p>
          <a:p>
            <a:pPr indent="-330200" lvl="0" marL="4572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Our First Java Programs</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Hello World</a:t>
            </a:r>
            <a:endParaRPr>
              <a:solidFill>
                <a:schemeClr val="dk2"/>
              </a:solidFill>
            </a:endParaRPr>
          </a:p>
          <a:p>
            <a:pPr indent="-330200" lvl="1" marL="9144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Hello Numbers</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Larger</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Reflections on Java</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 Workflow</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Compilation</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IntelliJ</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HW0: Due Friday!</a:t>
            </a:r>
            <a:endParaRPr>
              <a:solidFill>
                <a:schemeClr val="dk2"/>
              </a:solidFill>
            </a:endParaRPr>
          </a:p>
        </p:txBody>
      </p:sp>
      <p:sp>
        <p:nvSpPr>
          <p:cNvPr id="260" name="Google Shape;260;p40"/>
          <p:cNvSpPr txBox="1"/>
          <p:nvPr>
            <p:ph type="title"/>
          </p:nvPr>
        </p:nvSpPr>
        <p:spPr>
          <a:xfrm>
            <a:off x="177925" y="2003300"/>
            <a:ext cx="42753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Hello Numbers</a:t>
            </a:r>
            <a:endParaRPr>
              <a:solidFill>
                <a:schemeClr val="accent3"/>
              </a:solidFill>
            </a:endParaRPr>
          </a:p>
        </p:txBody>
      </p:sp>
      <p:sp>
        <p:nvSpPr>
          <p:cNvPr id="261" name="Google Shape;261;p40"/>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 CS61B, Fall 2023</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5" name="Shape 265"/>
        <p:cNvGrpSpPr/>
        <p:nvPr/>
      </p:nvGrpSpPr>
      <p:grpSpPr>
        <a:xfrm>
          <a:off x="0" y="0"/>
          <a:ext cx="0" cy="0"/>
          <a:chOff x="0" y="0"/>
          <a:chExt cx="0" cy="0"/>
        </a:xfrm>
      </p:grpSpPr>
      <p:sp>
        <p:nvSpPr>
          <p:cNvPr id="266" name="Google Shape;266;p4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Coding Demo: Hello Numbers</a:t>
            </a:r>
            <a:endParaRPr/>
          </a:p>
        </p:txBody>
      </p:sp>
      <p:sp>
        <p:nvSpPr>
          <p:cNvPr id="267" name="Google Shape;267;p41"/>
          <p:cNvSpPr txBox="1"/>
          <p:nvPr/>
        </p:nvSpPr>
        <p:spPr>
          <a:xfrm>
            <a:off x="291575" y="646050"/>
            <a:ext cx="33426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rPr lang="en" sz="1600">
                <a:solidFill>
                  <a:srgbClr val="C494C4"/>
                </a:solidFill>
                <a:highlight>
                  <a:schemeClr val="dk1"/>
                </a:highlight>
                <a:latin typeface="Consolas"/>
                <a:ea typeface="Consolas"/>
                <a:cs typeface="Consolas"/>
                <a:sym typeface="Consolas"/>
              </a:rPr>
              <a:t>while</a:t>
            </a:r>
            <a:r>
              <a:rPr lang="en" sz="1600">
                <a:solidFill>
                  <a:srgbClr val="FFFFFF"/>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5EB2B2"/>
                </a:solidFill>
                <a:highlight>
                  <a:schemeClr val="dk1"/>
                </a:highlight>
                <a:latin typeface="Consolas"/>
                <a:ea typeface="Consolas"/>
                <a:cs typeface="Consolas"/>
                <a:sym typeface="Consolas"/>
              </a:rPr>
              <a:t>print</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endParaRPr sz="1600">
              <a:solidFill>
                <a:srgbClr val="FFFFFF"/>
              </a:solidFill>
              <a:latin typeface="Consolas"/>
              <a:ea typeface="Consolas"/>
              <a:cs typeface="Consolas"/>
              <a:sym typeface="Consolas"/>
            </a:endParaRPr>
          </a:p>
        </p:txBody>
      </p:sp>
      <p:sp>
        <p:nvSpPr>
          <p:cNvPr id="268" name="Google Shape;268;p41"/>
          <p:cNvSpPr/>
          <p:nvPr/>
        </p:nvSpPr>
        <p:spPr>
          <a:xfrm>
            <a:off x="401425" y="447150"/>
            <a:ext cx="13890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hellonumbers.py</a:t>
            </a:r>
            <a:endParaRPr sz="1200">
              <a:solidFill>
                <a:srgbClr val="FFFFFF"/>
              </a:solidFill>
              <a:latin typeface="Roboto"/>
              <a:ea typeface="Roboto"/>
              <a:cs typeface="Roboto"/>
              <a:sym typeface="Roboto"/>
            </a:endParaRPr>
          </a:p>
        </p:txBody>
      </p:sp>
      <p:sp>
        <p:nvSpPr>
          <p:cNvPr id="269" name="Google Shape;269;p41"/>
          <p:cNvSpPr txBox="1"/>
          <p:nvPr/>
        </p:nvSpPr>
        <p:spPr>
          <a:xfrm>
            <a:off x="3783350" y="646050"/>
            <a:ext cx="52008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HelloNumbers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void </a:t>
            </a:r>
            <a:r>
              <a:rPr lang="en" sz="1600">
                <a:solidFill>
                  <a:srgbClr val="5FB3B3"/>
                </a:solidFill>
                <a:highlight>
                  <a:schemeClr val="dk1"/>
                </a:highlight>
                <a:latin typeface="Consolas"/>
                <a:ea typeface="Consolas"/>
                <a:cs typeface="Consolas"/>
                <a:sym typeface="Consolas"/>
              </a:rPr>
              <a:t>main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String</a:t>
            </a: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args</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while </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System</a:t>
            </a:r>
            <a:r>
              <a:rPr lang="en" sz="1600">
                <a:solidFill>
                  <a:srgbClr val="A5ABB8"/>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out</a:t>
            </a:r>
            <a:r>
              <a:rPr lang="en" sz="1600">
                <a:solidFill>
                  <a:srgbClr val="A5ABB8"/>
                </a:solidFill>
                <a:highlight>
                  <a:schemeClr val="dk1"/>
                </a:highlight>
                <a:latin typeface="Consolas"/>
                <a:ea typeface="Consolas"/>
                <a:cs typeface="Consolas"/>
                <a:sym typeface="Consolas"/>
              </a:rPr>
              <a:t>.</a:t>
            </a:r>
            <a:r>
              <a:rPr lang="en" sz="1600">
                <a:solidFill>
                  <a:srgbClr val="5EB2B2"/>
                </a:solidFill>
                <a:highlight>
                  <a:schemeClr val="dk1"/>
                </a:highlight>
                <a:latin typeface="Consolas"/>
                <a:ea typeface="Consolas"/>
                <a:cs typeface="Consolas"/>
                <a:sym typeface="Consolas"/>
              </a:rPr>
              <a:t>println</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270" name="Google Shape;270;p41"/>
          <p:cNvSpPr/>
          <p:nvPr/>
        </p:nvSpPr>
        <p:spPr>
          <a:xfrm>
            <a:off x="3901500" y="447150"/>
            <a:ext cx="15978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HelloNumbers.java</a:t>
            </a:r>
            <a:endParaRPr sz="1200">
              <a:solidFill>
                <a:srgbClr val="FFFFFF"/>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4" name="Shape 274"/>
        <p:cNvGrpSpPr/>
        <p:nvPr/>
      </p:nvGrpSpPr>
      <p:grpSpPr>
        <a:xfrm>
          <a:off x="0" y="0"/>
          <a:ext cx="0" cy="0"/>
          <a:chOff x="0" y="0"/>
          <a:chExt cx="0" cy="0"/>
        </a:xfrm>
      </p:grpSpPr>
      <p:sp>
        <p:nvSpPr>
          <p:cNvPr id="275" name="Google Shape;275;p4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Coding Demo: Hello Numbers</a:t>
            </a:r>
            <a:endParaRPr/>
          </a:p>
        </p:txBody>
      </p:sp>
      <p:sp>
        <p:nvSpPr>
          <p:cNvPr id="276" name="Google Shape;276;p42"/>
          <p:cNvSpPr txBox="1"/>
          <p:nvPr/>
        </p:nvSpPr>
        <p:spPr>
          <a:xfrm>
            <a:off x="291575" y="646050"/>
            <a:ext cx="33426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while</a:t>
            </a:r>
            <a:r>
              <a:rPr lang="en" sz="1600">
                <a:solidFill>
                  <a:schemeClr val="lt1"/>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5EB2B2"/>
                </a:solidFill>
                <a:highlight>
                  <a:schemeClr val="dk1"/>
                </a:highlight>
                <a:latin typeface="Consolas"/>
                <a:ea typeface="Consolas"/>
                <a:cs typeface="Consolas"/>
                <a:sym typeface="Consolas"/>
              </a:rPr>
              <a:t>print</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endParaRPr sz="1600">
              <a:solidFill>
                <a:srgbClr val="FFFFFF"/>
              </a:solidFill>
              <a:latin typeface="Consolas"/>
              <a:ea typeface="Consolas"/>
              <a:cs typeface="Consolas"/>
              <a:sym typeface="Consolas"/>
            </a:endParaRPr>
          </a:p>
        </p:txBody>
      </p:sp>
      <p:sp>
        <p:nvSpPr>
          <p:cNvPr id="277" name="Google Shape;277;p42"/>
          <p:cNvSpPr/>
          <p:nvPr/>
        </p:nvSpPr>
        <p:spPr>
          <a:xfrm>
            <a:off x="401425" y="447150"/>
            <a:ext cx="13890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hellonumbers.py</a:t>
            </a:r>
            <a:endParaRPr sz="1200">
              <a:solidFill>
                <a:srgbClr val="FFFFFF"/>
              </a:solidFill>
              <a:latin typeface="Roboto"/>
              <a:ea typeface="Roboto"/>
              <a:cs typeface="Roboto"/>
              <a:sym typeface="Roboto"/>
            </a:endParaRPr>
          </a:p>
        </p:txBody>
      </p:sp>
      <p:sp>
        <p:nvSpPr>
          <p:cNvPr id="278" name="Google Shape;278;p42"/>
          <p:cNvSpPr txBox="1"/>
          <p:nvPr/>
        </p:nvSpPr>
        <p:spPr>
          <a:xfrm>
            <a:off x="3783350" y="646050"/>
            <a:ext cx="52008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HelloNumbers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void </a:t>
            </a:r>
            <a:r>
              <a:rPr lang="en" sz="1600">
                <a:solidFill>
                  <a:srgbClr val="5FB3B3"/>
                </a:solidFill>
                <a:highlight>
                  <a:schemeClr val="dk1"/>
                </a:highlight>
                <a:latin typeface="Consolas"/>
                <a:ea typeface="Consolas"/>
                <a:cs typeface="Consolas"/>
                <a:sym typeface="Consolas"/>
              </a:rPr>
              <a:t>main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String</a:t>
            </a: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args</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int </a:t>
            </a:r>
            <a:r>
              <a:rPr lang="en" sz="1600">
                <a:solidFill>
                  <a:srgbClr val="D6DCE7"/>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while </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System</a:t>
            </a:r>
            <a:r>
              <a:rPr lang="en" sz="1600">
                <a:solidFill>
                  <a:srgbClr val="A5ABB8"/>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out</a:t>
            </a:r>
            <a:r>
              <a:rPr lang="en" sz="1600">
                <a:solidFill>
                  <a:srgbClr val="A5ABB8"/>
                </a:solidFill>
                <a:highlight>
                  <a:schemeClr val="dk1"/>
                </a:highlight>
                <a:latin typeface="Consolas"/>
                <a:ea typeface="Consolas"/>
                <a:cs typeface="Consolas"/>
                <a:sym typeface="Consolas"/>
              </a:rPr>
              <a:t>.</a:t>
            </a:r>
            <a:r>
              <a:rPr lang="en" sz="1600">
                <a:solidFill>
                  <a:srgbClr val="5EB2B2"/>
                </a:solidFill>
                <a:highlight>
                  <a:schemeClr val="dk1"/>
                </a:highlight>
                <a:latin typeface="Consolas"/>
                <a:ea typeface="Consolas"/>
                <a:cs typeface="Consolas"/>
                <a:sym typeface="Consolas"/>
              </a:rPr>
              <a:t>println</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279" name="Google Shape;279;p42"/>
          <p:cNvSpPr/>
          <p:nvPr/>
        </p:nvSpPr>
        <p:spPr>
          <a:xfrm>
            <a:off x="3901500" y="447150"/>
            <a:ext cx="15978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HelloNumbers.java</a:t>
            </a:r>
            <a:endParaRPr sz="1200">
              <a:solidFill>
                <a:srgbClr val="FFFFFF"/>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5" name="Google Shape;155;p25"/>
          <p:cNvSpPr txBox="1"/>
          <p:nvPr>
            <p:ph idx="1" type="body"/>
          </p:nvPr>
        </p:nvSpPr>
        <p:spPr>
          <a:xfrm>
            <a:off x="4812375" y="402200"/>
            <a:ext cx="42753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a:solidFill>
                <a:schemeClr val="dk2"/>
              </a:solidFill>
            </a:endParaRPr>
          </a:p>
          <a:p>
            <a:pPr indent="-330200" lvl="0" marL="457200" rtl="0" algn="l">
              <a:spcBef>
                <a:spcPts val="60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Welcome!</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Welcome to 61B</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61B Logistics</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Our First Java Programs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World</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Numbers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Larger</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Reflections on Java</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 Workflow</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Compilation</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IntelliJ</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HW0: Due Friday!</a:t>
            </a:r>
            <a:endParaRPr>
              <a:solidFill>
                <a:schemeClr val="dk2"/>
              </a:solidFill>
            </a:endParaRPr>
          </a:p>
        </p:txBody>
      </p:sp>
      <p:sp>
        <p:nvSpPr>
          <p:cNvPr id="156" name="Google Shape;156;p25"/>
          <p:cNvSpPr txBox="1"/>
          <p:nvPr>
            <p:ph type="title"/>
          </p:nvPr>
        </p:nvSpPr>
        <p:spPr>
          <a:xfrm>
            <a:off x="177925" y="2003300"/>
            <a:ext cx="42753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Welcome to 61B</a:t>
            </a:r>
            <a:endParaRPr>
              <a:solidFill>
                <a:schemeClr val="accent3"/>
              </a:solidFill>
            </a:endParaRPr>
          </a:p>
        </p:txBody>
      </p:sp>
      <p:sp>
        <p:nvSpPr>
          <p:cNvPr id="157" name="Google Shape;157;p25"/>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 CS61B, Fall 2023</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3" name="Shape 283"/>
        <p:cNvGrpSpPr/>
        <p:nvPr/>
      </p:nvGrpSpPr>
      <p:grpSpPr>
        <a:xfrm>
          <a:off x="0" y="0"/>
          <a:ext cx="0" cy="0"/>
          <a:chOff x="0" y="0"/>
          <a:chExt cx="0" cy="0"/>
        </a:xfrm>
      </p:grpSpPr>
      <p:sp>
        <p:nvSpPr>
          <p:cNvPr id="284" name="Google Shape;284;p4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Coding Demo: Hello Numbers</a:t>
            </a:r>
            <a:endParaRPr/>
          </a:p>
        </p:txBody>
      </p:sp>
      <p:sp>
        <p:nvSpPr>
          <p:cNvPr id="285" name="Google Shape;285;p43"/>
          <p:cNvSpPr txBox="1"/>
          <p:nvPr/>
        </p:nvSpPr>
        <p:spPr>
          <a:xfrm>
            <a:off x="291575" y="646050"/>
            <a:ext cx="33426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while</a:t>
            </a:r>
            <a:r>
              <a:rPr lang="en" sz="1600">
                <a:solidFill>
                  <a:schemeClr val="lt1"/>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5EB2B2"/>
                </a:solidFill>
                <a:highlight>
                  <a:schemeClr val="dk1"/>
                </a:highlight>
                <a:latin typeface="Consolas"/>
                <a:ea typeface="Consolas"/>
                <a:cs typeface="Consolas"/>
                <a:sym typeface="Consolas"/>
              </a:rPr>
              <a:t>print</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endParaRPr sz="1600">
              <a:solidFill>
                <a:srgbClr val="FFFFFF"/>
              </a:solidFill>
              <a:latin typeface="Consolas"/>
              <a:ea typeface="Consolas"/>
              <a:cs typeface="Consolas"/>
              <a:sym typeface="Consolas"/>
            </a:endParaRPr>
          </a:p>
        </p:txBody>
      </p:sp>
      <p:sp>
        <p:nvSpPr>
          <p:cNvPr id="286" name="Google Shape;286;p43"/>
          <p:cNvSpPr/>
          <p:nvPr/>
        </p:nvSpPr>
        <p:spPr>
          <a:xfrm>
            <a:off x="401425" y="447150"/>
            <a:ext cx="13890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hellonumbers.py</a:t>
            </a:r>
            <a:endParaRPr sz="1200">
              <a:solidFill>
                <a:srgbClr val="FFFFFF"/>
              </a:solidFill>
              <a:latin typeface="Roboto"/>
              <a:ea typeface="Roboto"/>
              <a:cs typeface="Roboto"/>
              <a:sym typeface="Roboto"/>
            </a:endParaRPr>
          </a:p>
        </p:txBody>
      </p:sp>
      <p:sp>
        <p:nvSpPr>
          <p:cNvPr id="287" name="Google Shape;287;p43"/>
          <p:cNvSpPr txBox="1"/>
          <p:nvPr/>
        </p:nvSpPr>
        <p:spPr>
          <a:xfrm>
            <a:off x="3783350" y="646050"/>
            <a:ext cx="52008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HelloNumbers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void </a:t>
            </a:r>
            <a:r>
              <a:rPr lang="en" sz="1600">
                <a:solidFill>
                  <a:srgbClr val="5FB3B3"/>
                </a:solidFill>
                <a:highlight>
                  <a:schemeClr val="dk1"/>
                </a:highlight>
                <a:latin typeface="Consolas"/>
                <a:ea typeface="Consolas"/>
                <a:cs typeface="Consolas"/>
                <a:sym typeface="Consolas"/>
              </a:rPr>
              <a:t>main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String</a:t>
            </a: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args</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int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while </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System</a:t>
            </a:r>
            <a:r>
              <a:rPr lang="en" sz="1600">
                <a:solidFill>
                  <a:srgbClr val="A5ABB8"/>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out</a:t>
            </a:r>
            <a:r>
              <a:rPr lang="en" sz="1600">
                <a:solidFill>
                  <a:srgbClr val="A5ABB8"/>
                </a:solidFill>
                <a:highlight>
                  <a:schemeClr val="dk1"/>
                </a:highlight>
                <a:latin typeface="Consolas"/>
                <a:ea typeface="Consolas"/>
                <a:cs typeface="Consolas"/>
                <a:sym typeface="Consolas"/>
              </a:rPr>
              <a:t>.</a:t>
            </a:r>
            <a:r>
              <a:rPr lang="en" sz="1600">
                <a:solidFill>
                  <a:srgbClr val="5EB2B2"/>
                </a:solidFill>
                <a:highlight>
                  <a:schemeClr val="dk1"/>
                </a:highlight>
                <a:latin typeface="Consolas"/>
                <a:ea typeface="Consolas"/>
                <a:cs typeface="Consolas"/>
                <a:sym typeface="Consolas"/>
              </a:rPr>
              <a:t>println</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288" name="Google Shape;288;p43"/>
          <p:cNvSpPr/>
          <p:nvPr/>
        </p:nvSpPr>
        <p:spPr>
          <a:xfrm>
            <a:off x="3901500" y="447150"/>
            <a:ext cx="15978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HelloNumbers.java</a:t>
            </a:r>
            <a:endParaRPr sz="1200">
              <a:solidFill>
                <a:srgbClr val="FFFFFF"/>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2" name="Shape 292"/>
        <p:cNvGrpSpPr/>
        <p:nvPr/>
      </p:nvGrpSpPr>
      <p:grpSpPr>
        <a:xfrm>
          <a:off x="0" y="0"/>
          <a:ext cx="0" cy="0"/>
          <a:chOff x="0" y="0"/>
          <a:chExt cx="0" cy="0"/>
        </a:xfrm>
      </p:grpSpPr>
      <p:sp>
        <p:nvSpPr>
          <p:cNvPr id="293" name="Google Shape;293;p4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Coding Demo: Hello Numbers</a:t>
            </a:r>
            <a:endParaRPr/>
          </a:p>
        </p:txBody>
      </p:sp>
      <p:sp>
        <p:nvSpPr>
          <p:cNvPr id="294" name="Google Shape;294;p44"/>
          <p:cNvSpPr txBox="1"/>
          <p:nvPr/>
        </p:nvSpPr>
        <p:spPr>
          <a:xfrm>
            <a:off x="291575" y="646050"/>
            <a:ext cx="33426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while</a:t>
            </a:r>
            <a:r>
              <a:rPr lang="en" sz="1600">
                <a:solidFill>
                  <a:schemeClr val="lt1"/>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5EB2B2"/>
                </a:solidFill>
                <a:highlight>
                  <a:schemeClr val="dk1"/>
                </a:highlight>
                <a:latin typeface="Consolas"/>
                <a:ea typeface="Consolas"/>
                <a:cs typeface="Consolas"/>
                <a:sym typeface="Consolas"/>
              </a:rPr>
              <a:t>print</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98C593"/>
                </a:solidFill>
                <a:highlight>
                  <a:schemeClr val="dk1"/>
                </a:highlight>
                <a:latin typeface="Consolas"/>
                <a:ea typeface="Consolas"/>
                <a:cs typeface="Consolas"/>
                <a:sym typeface="Consolas"/>
              </a:rPr>
              <a:t>"horse"</a:t>
            </a:r>
            <a:r>
              <a:rPr lang="en" sz="1600">
                <a:solidFill>
                  <a:srgbClr val="A5ABB8"/>
                </a:solidFill>
                <a:highlight>
                  <a:schemeClr val="dk1"/>
                </a:highlight>
                <a:latin typeface="Consolas"/>
                <a:ea typeface="Consolas"/>
                <a:cs typeface="Consolas"/>
                <a:sym typeface="Consolas"/>
              </a:rPr>
              <a:t> # works</a:t>
            </a:r>
            <a:endParaRPr sz="1600">
              <a:solidFill>
                <a:srgbClr val="FFFFFF"/>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5EB2B2"/>
                </a:solidFill>
                <a:highlight>
                  <a:schemeClr val="dk1"/>
                </a:highlight>
                <a:latin typeface="Consolas"/>
                <a:ea typeface="Consolas"/>
                <a:cs typeface="Consolas"/>
                <a:sym typeface="Consolas"/>
              </a:rPr>
              <a:t>print</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endParaRPr sz="1600">
              <a:solidFill>
                <a:srgbClr val="FFFFFF"/>
              </a:solidFill>
              <a:latin typeface="Consolas"/>
              <a:ea typeface="Consolas"/>
              <a:cs typeface="Consolas"/>
              <a:sym typeface="Consolas"/>
            </a:endParaRPr>
          </a:p>
        </p:txBody>
      </p:sp>
      <p:sp>
        <p:nvSpPr>
          <p:cNvPr id="295" name="Google Shape;295;p44"/>
          <p:cNvSpPr/>
          <p:nvPr/>
        </p:nvSpPr>
        <p:spPr>
          <a:xfrm>
            <a:off x="401425" y="447150"/>
            <a:ext cx="13890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hellonumbers.py</a:t>
            </a:r>
            <a:endParaRPr sz="1200">
              <a:solidFill>
                <a:srgbClr val="FFFFFF"/>
              </a:solidFill>
              <a:latin typeface="Roboto"/>
              <a:ea typeface="Roboto"/>
              <a:cs typeface="Roboto"/>
              <a:sym typeface="Roboto"/>
            </a:endParaRPr>
          </a:p>
        </p:txBody>
      </p:sp>
      <p:sp>
        <p:nvSpPr>
          <p:cNvPr id="296" name="Google Shape;296;p44"/>
          <p:cNvSpPr txBox="1"/>
          <p:nvPr/>
        </p:nvSpPr>
        <p:spPr>
          <a:xfrm>
            <a:off x="3783350" y="646050"/>
            <a:ext cx="52008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HelloNumbers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void </a:t>
            </a:r>
            <a:r>
              <a:rPr lang="en" sz="1600">
                <a:solidFill>
                  <a:srgbClr val="5FB3B3"/>
                </a:solidFill>
                <a:highlight>
                  <a:schemeClr val="dk1"/>
                </a:highlight>
                <a:latin typeface="Consolas"/>
                <a:ea typeface="Consolas"/>
                <a:cs typeface="Consolas"/>
                <a:sym typeface="Consolas"/>
              </a:rPr>
              <a:t>main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String</a:t>
            </a: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args</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int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while </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System</a:t>
            </a:r>
            <a:r>
              <a:rPr lang="en" sz="1600">
                <a:solidFill>
                  <a:srgbClr val="A5ABB8"/>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out</a:t>
            </a:r>
            <a:r>
              <a:rPr lang="en" sz="1600">
                <a:solidFill>
                  <a:srgbClr val="A5ABB8"/>
                </a:solidFill>
                <a:highlight>
                  <a:schemeClr val="dk1"/>
                </a:highlight>
                <a:latin typeface="Consolas"/>
                <a:ea typeface="Consolas"/>
                <a:cs typeface="Consolas"/>
                <a:sym typeface="Consolas"/>
              </a:rPr>
              <a:t>.</a:t>
            </a:r>
            <a:r>
              <a:rPr lang="en" sz="1600">
                <a:solidFill>
                  <a:srgbClr val="5EB2B2"/>
                </a:solidFill>
                <a:highlight>
                  <a:schemeClr val="dk1"/>
                </a:highlight>
                <a:latin typeface="Consolas"/>
                <a:ea typeface="Consolas"/>
                <a:cs typeface="Consolas"/>
                <a:sym typeface="Consolas"/>
              </a:rPr>
              <a:t>println</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98C593"/>
                </a:solidFill>
                <a:highlight>
                  <a:schemeClr val="dk1"/>
                </a:highlight>
                <a:latin typeface="Consolas"/>
                <a:ea typeface="Consolas"/>
                <a:cs typeface="Consolas"/>
                <a:sym typeface="Consolas"/>
              </a:rPr>
              <a:t>"horse"</a:t>
            </a:r>
            <a:r>
              <a:rPr lang="en" sz="1600">
                <a:solidFill>
                  <a:srgbClr val="A5ABB8"/>
                </a:solidFill>
                <a:highlight>
                  <a:schemeClr val="dk1"/>
                </a:highlight>
                <a:latin typeface="Consolas"/>
                <a:ea typeface="Consolas"/>
                <a:cs typeface="Consolas"/>
                <a:sym typeface="Consolas"/>
              </a:rPr>
              <a:t>;        // doesn't work</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String x </a:t>
            </a:r>
            <a:r>
              <a:rPr lang="en" sz="1600">
                <a:solidFill>
                  <a:srgbClr val="F77A56"/>
                </a:solidFill>
                <a:highlight>
                  <a:schemeClr val="dk1"/>
                </a:highlight>
                <a:latin typeface="Consolas"/>
                <a:ea typeface="Consolas"/>
                <a:cs typeface="Consolas"/>
                <a:sym typeface="Consolas"/>
              </a:rPr>
              <a:t>= </a:t>
            </a:r>
            <a:r>
              <a:rPr lang="en" sz="1600">
                <a:solidFill>
                  <a:srgbClr val="98C593"/>
                </a:solidFill>
                <a:highlight>
                  <a:schemeClr val="dk1"/>
                </a:highlight>
                <a:latin typeface="Consolas"/>
                <a:ea typeface="Consolas"/>
                <a:cs typeface="Consolas"/>
                <a:sym typeface="Consolas"/>
              </a:rPr>
              <a:t>"horse"</a:t>
            </a:r>
            <a:r>
              <a:rPr lang="en" sz="1600">
                <a:solidFill>
                  <a:srgbClr val="A5ABB8"/>
                </a:solidFill>
                <a:highlight>
                  <a:schemeClr val="dk1"/>
                </a:highlight>
                <a:latin typeface="Consolas"/>
                <a:ea typeface="Consolas"/>
                <a:cs typeface="Consolas"/>
                <a:sym typeface="Consolas"/>
              </a:rPr>
              <a:t>; // doesn't work</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297" name="Google Shape;297;p44"/>
          <p:cNvSpPr/>
          <p:nvPr/>
        </p:nvSpPr>
        <p:spPr>
          <a:xfrm>
            <a:off x="3901500" y="447150"/>
            <a:ext cx="15978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HelloNumbers.java</a:t>
            </a:r>
            <a:endParaRPr sz="1200">
              <a:solidFill>
                <a:srgbClr val="FFFFFF"/>
              </a:solidFill>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1" name="Shape 301"/>
        <p:cNvGrpSpPr/>
        <p:nvPr/>
      </p:nvGrpSpPr>
      <p:grpSpPr>
        <a:xfrm>
          <a:off x="0" y="0"/>
          <a:ext cx="0" cy="0"/>
          <a:chOff x="0" y="0"/>
          <a:chExt cx="0" cy="0"/>
        </a:xfrm>
      </p:grpSpPr>
      <p:sp>
        <p:nvSpPr>
          <p:cNvPr id="302" name="Google Shape;302;p4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Coding Demo: Hello Numbers</a:t>
            </a:r>
            <a:endParaRPr/>
          </a:p>
        </p:txBody>
      </p:sp>
      <p:sp>
        <p:nvSpPr>
          <p:cNvPr id="303" name="Google Shape;303;p45"/>
          <p:cNvSpPr txBox="1"/>
          <p:nvPr/>
        </p:nvSpPr>
        <p:spPr>
          <a:xfrm>
            <a:off x="291575" y="646050"/>
            <a:ext cx="33426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while</a:t>
            </a:r>
            <a:r>
              <a:rPr lang="en" sz="1600">
                <a:solidFill>
                  <a:schemeClr val="lt1"/>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5EB2B2"/>
                </a:solidFill>
                <a:highlight>
                  <a:schemeClr val="dk1"/>
                </a:highlight>
                <a:latin typeface="Consolas"/>
                <a:ea typeface="Consolas"/>
                <a:cs typeface="Consolas"/>
                <a:sym typeface="Consolas"/>
              </a:rPr>
              <a:t>print</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crashes here</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rPr lang="en" sz="1600">
                <a:solidFill>
                  <a:srgbClr val="5EB2B2"/>
                </a:solidFill>
                <a:highlight>
                  <a:schemeClr val="dk1"/>
                </a:highlight>
                <a:latin typeface="Consolas"/>
                <a:ea typeface="Consolas"/>
                <a:cs typeface="Consolas"/>
                <a:sym typeface="Consolas"/>
              </a:rPr>
              <a:t>print</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5</a:t>
            </a:r>
            <a:r>
              <a:rPr lang="en" sz="1600">
                <a:solidFill>
                  <a:srgbClr val="D6DCE7"/>
                </a:solidFill>
                <a:highlight>
                  <a:schemeClr val="dk1"/>
                </a:highlight>
                <a:latin typeface="Consolas"/>
                <a:ea typeface="Consolas"/>
                <a:cs typeface="Consolas"/>
                <a:sym typeface="Consolas"/>
              </a:rPr>
              <a:t> </a:t>
            </a:r>
            <a:r>
              <a:rPr lang="en" sz="1600">
                <a:solidFill>
                  <a:srgbClr val="F77A56"/>
                </a:solidFill>
                <a:highlight>
                  <a:schemeClr val="dk1"/>
                </a:highlight>
                <a:latin typeface="Consolas"/>
                <a:ea typeface="Consolas"/>
                <a:cs typeface="Consolas"/>
                <a:sym typeface="Consolas"/>
              </a:rPr>
              <a:t>+ </a:t>
            </a:r>
            <a:r>
              <a:rPr lang="en" sz="1600">
                <a:solidFill>
                  <a:srgbClr val="98C593"/>
                </a:solidFill>
                <a:highlight>
                  <a:schemeClr val="dk1"/>
                </a:highlight>
                <a:latin typeface="Consolas"/>
                <a:ea typeface="Consolas"/>
                <a:cs typeface="Consolas"/>
                <a:sym typeface="Consolas"/>
              </a:rPr>
              <a:t>"horse"</a:t>
            </a:r>
            <a:r>
              <a:rPr lang="en" sz="1600">
                <a:solidFill>
                  <a:srgbClr val="FDFDFD"/>
                </a:solidFill>
                <a:highlight>
                  <a:schemeClr val="dk1"/>
                </a:highlight>
                <a:latin typeface="Consolas"/>
                <a:ea typeface="Consolas"/>
                <a:cs typeface="Consolas"/>
                <a:sym typeface="Consolas"/>
              </a:rPr>
              <a:t>)</a:t>
            </a:r>
            <a:endParaRPr sz="1600">
              <a:solidFill>
                <a:srgbClr val="FFFFFF"/>
              </a:solidFill>
              <a:latin typeface="Consolas"/>
              <a:ea typeface="Consolas"/>
              <a:cs typeface="Consolas"/>
              <a:sym typeface="Consolas"/>
            </a:endParaRPr>
          </a:p>
        </p:txBody>
      </p:sp>
      <p:sp>
        <p:nvSpPr>
          <p:cNvPr id="304" name="Google Shape;304;p45"/>
          <p:cNvSpPr/>
          <p:nvPr/>
        </p:nvSpPr>
        <p:spPr>
          <a:xfrm>
            <a:off x="401425" y="447150"/>
            <a:ext cx="13890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hellonumbers.py</a:t>
            </a:r>
            <a:endParaRPr sz="1200">
              <a:solidFill>
                <a:srgbClr val="FFFFFF"/>
              </a:solidFill>
              <a:latin typeface="Roboto"/>
              <a:ea typeface="Roboto"/>
              <a:cs typeface="Roboto"/>
              <a:sym typeface="Roboto"/>
            </a:endParaRPr>
          </a:p>
        </p:txBody>
      </p:sp>
      <p:sp>
        <p:nvSpPr>
          <p:cNvPr id="305" name="Google Shape;305;p45"/>
          <p:cNvSpPr txBox="1"/>
          <p:nvPr/>
        </p:nvSpPr>
        <p:spPr>
          <a:xfrm>
            <a:off x="3783350" y="646050"/>
            <a:ext cx="52008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HelloNumbers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void </a:t>
            </a:r>
            <a:r>
              <a:rPr lang="en" sz="1600">
                <a:solidFill>
                  <a:srgbClr val="5FB3B3"/>
                </a:solidFill>
                <a:highlight>
                  <a:schemeClr val="dk1"/>
                </a:highlight>
                <a:latin typeface="Consolas"/>
                <a:ea typeface="Consolas"/>
                <a:cs typeface="Consolas"/>
                <a:sym typeface="Consolas"/>
              </a:rPr>
              <a:t>main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String</a:t>
            </a: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args</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int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0</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while </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&lt;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System</a:t>
            </a:r>
            <a:r>
              <a:rPr lang="en" sz="1600">
                <a:solidFill>
                  <a:srgbClr val="A5ABB8"/>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out</a:t>
            </a:r>
            <a:r>
              <a:rPr lang="en" sz="1600">
                <a:solidFill>
                  <a:srgbClr val="A5ABB8"/>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println</a:t>
            </a:r>
            <a:r>
              <a:rPr lang="en" sz="1600">
                <a:solidFill>
                  <a:srgbClr val="FDFDFD"/>
                </a:solidFill>
                <a:highlight>
                  <a:schemeClr val="dk1"/>
                </a:highlight>
                <a:latin typeface="Consolas"/>
                <a:ea typeface="Consolas"/>
                <a:cs typeface="Consolas"/>
                <a:sym typeface="Consolas"/>
              </a:rPr>
              <a:t>(</a:t>
            </a:r>
            <a:r>
              <a:rPr lang="en" sz="1600">
                <a:solidFill>
                  <a:srgbClr val="D6DCE7"/>
                </a:solidFill>
                <a:highlight>
                  <a:schemeClr val="dk1"/>
                </a:highlight>
                <a:latin typeface="Consolas"/>
                <a:ea typeface="Consolas"/>
                <a:cs typeface="Consolas"/>
                <a:sym typeface="Consolas"/>
              </a:rPr>
              <a:t>x</a:t>
            </a:r>
            <a:r>
              <a:rPr lang="en" sz="1600">
                <a:solidFill>
                  <a:srgbClr val="FDFDFD"/>
                </a:solidFill>
                <a:highlight>
                  <a:schemeClr val="dk1"/>
                </a:highlight>
                <a:latin typeface="Consolas"/>
                <a:ea typeface="Consolas"/>
                <a:cs typeface="Consolas"/>
                <a:sym typeface="Consolas"/>
              </a:rPr>
              <a:t>)</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D6DCE7"/>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 </a:t>
            </a:r>
            <a:r>
              <a:rPr lang="en" sz="1600">
                <a:solidFill>
                  <a:srgbClr val="98C593"/>
                </a:solidFill>
                <a:highlight>
                  <a:schemeClr val="dk1"/>
                </a:highlight>
                <a:latin typeface="Consolas"/>
                <a:ea typeface="Consolas"/>
                <a:cs typeface="Consolas"/>
                <a:sym typeface="Consolas"/>
              </a:rPr>
              <a:t>"horse"</a:t>
            </a:r>
            <a:r>
              <a:rPr lang="en" sz="1600">
                <a:solidFill>
                  <a:srgbClr val="A5ABB8"/>
                </a:solidFill>
                <a:highlight>
                  <a:schemeClr val="dk1"/>
                </a:highlight>
                <a:latin typeface="Consolas"/>
                <a:ea typeface="Consolas"/>
                <a:cs typeface="Consolas"/>
                <a:sym typeface="Consolas"/>
              </a:rPr>
              <a:t>; // program doesn't run</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306" name="Google Shape;306;p45"/>
          <p:cNvSpPr/>
          <p:nvPr/>
        </p:nvSpPr>
        <p:spPr>
          <a:xfrm>
            <a:off x="3901500" y="447150"/>
            <a:ext cx="15978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HelloNumbers.java</a:t>
            </a:r>
            <a:endParaRPr sz="1200">
              <a:solidFill>
                <a:srgbClr val="FFFFFF"/>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Numbers: Reflections</a:t>
            </a:r>
            <a:endParaRPr/>
          </a:p>
        </p:txBody>
      </p:sp>
      <p:sp>
        <p:nvSpPr>
          <p:cNvPr id="312" name="Google Shape;312;p46"/>
          <p:cNvSpPr txBox="1"/>
          <p:nvPr>
            <p:ph idx="1" type="body"/>
          </p:nvPr>
        </p:nvSpPr>
        <p:spPr>
          <a:xfrm>
            <a:off x="107050" y="402200"/>
            <a:ext cx="8520600" cy="4031400"/>
          </a:xfrm>
          <a:prstGeom prst="rect">
            <a:avLst/>
          </a:prstGeom>
        </p:spPr>
        <p:txBody>
          <a:bodyPr anchorCtr="0" anchor="t" bIns="91425" lIns="91425" spcFirstLastPara="1" rIns="91425" wrap="square" tIns="91425">
            <a:noAutofit/>
          </a:bodyPr>
          <a:lstStyle/>
          <a:p>
            <a:pPr indent="-330200" lvl="0" marL="457200" rtl="0" algn="l">
              <a:spcBef>
                <a:spcPts val="600"/>
              </a:spcBef>
              <a:spcAft>
                <a:spcPts val="0"/>
              </a:spcAft>
              <a:buSzPts val="1600"/>
              <a:buChar char="●"/>
            </a:pPr>
            <a:r>
              <a:rPr lang="en"/>
              <a:t>Before Java variables can be used, they must be declared.</a:t>
            </a:r>
            <a:endParaRPr/>
          </a:p>
          <a:p>
            <a:pPr indent="-330200" lvl="0" marL="457200" rtl="0" algn="l">
              <a:spcBef>
                <a:spcPts val="0"/>
              </a:spcBef>
              <a:spcAft>
                <a:spcPts val="0"/>
              </a:spcAft>
              <a:buSzPts val="1600"/>
              <a:buChar char="●"/>
            </a:pPr>
            <a:r>
              <a:rPr lang="en"/>
              <a:t>Java variables must have a specific type.</a:t>
            </a:r>
            <a:endParaRPr/>
          </a:p>
          <a:p>
            <a:pPr indent="-330200" lvl="0" marL="457200" rtl="0" algn="l">
              <a:spcBef>
                <a:spcPts val="0"/>
              </a:spcBef>
              <a:spcAft>
                <a:spcPts val="0"/>
              </a:spcAft>
              <a:buSzPts val="1600"/>
              <a:buChar char="●"/>
            </a:pPr>
            <a:r>
              <a:rPr lang="en"/>
              <a:t>Java variable types can never change.</a:t>
            </a:r>
            <a:endParaRPr/>
          </a:p>
          <a:p>
            <a:pPr indent="-330200" lvl="0" marL="457200" rtl="0" algn="l">
              <a:spcBef>
                <a:spcPts val="0"/>
              </a:spcBef>
              <a:spcAft>
                <a:spcPts val="0"/>
              </a:spcAft>
              <a:buSzPts val="1600"/>
              <a:buChar char="●"/>
            </a:pPr>
            <a:r>
              <a:rPr lang="en"/>
              <a:t>Types are verified before the code even runs!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18" name="Google Shape;318;p47"/>
          <p:cNvSpPr txBox="1"/>
          <p:nvPr>
            <p:ph idx="1" type="body"/>
          </p:nvPr>
        </p:nvSpPr>
        <p:spPr>
          <a:xfrm>
            <a:off x="4812375" y="402200"/>
            <a:ext cx="42753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a:solidFill>
                <a:schemeClr val="dk2"/>
              </a:solidFill>
            </a:endParaRPr>
          </a:p>
          <a:p>
            <a:pPr indent="-330200" lvl="0" marL="457200" rtl="0" algn="l">
              <a:spcBef>
                <a:spcPts val="600"/>
              </a:spcBef>
              <a:spcAft>
                <a:spcPts val="0"/>
              </a:spcAft>
              <a:buClr>
                <a:schemeClr val="dk2"/>
              </a:buClr>
              <a:buSzPts val="1600"/>
              <a:buChar char="•"/>
            </a:pPr>
            <a:r>
              <a:rPr lang="en">
                <a:solidFill>
                  <a:schemeClr val="dk2"/>
                </a:solidFill>
              </a:rPr>
              <a:t>Welcome!</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Welcome to 61B</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61B Logistics</a:t>
            </a:r>
            <a:endParaRPr b="1">
              <a:solidFill>
                <a:schemeClr val="accent3"/>
              </a:solidFill>
              <a:latin typeface="Roboto"/>
              <a:ea typeface="Roboto"/>
              <a:cs typeface="Roboto"/>
              <a:sym typeface="Roboto"/>
            </a:endParaRPr>
          </a:p>
          <a:p>
            <a:pPr indent="-330200" lvl="0" marL="4572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Our First Java Programs</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Hello World</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Numbers</a:t>
            </a:r>
            <a:endParaRPr>
              <a:solidFill>
                <a:schemeClr val="dk2"/>
              </a:solidFill>
            </a:endParaRPr>
          </a:p>
          <a:p>
            <a:pPr indent="-330200" lvl="1" marL="9144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Larger</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Reflections on Java</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 Workflow</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Compilation</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IntelliJ</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HW0: Due Friday!</a:t>
            </a:r>
            <a:endParaRPr>
              <a:solidFill>
                <a:schemeClr val="dk2"/>
              </a:solidFill>
            </a:endParaRPr>
          </a:p>
        </p:txBody>
      </p:sp>
      <p:sp>
        <p:nvSpPr>
          <p:cNvPr id="319" name="Google Shape;319;p47"/>
          <p:cNvSpPr txBox="1"/>
          <p:nvPr>
            <p:ph type="title"/>
          </p:nvPr>
        </p:nvSpPr>
        <p:spPr>
          <a:xfrm>
            <a:off x="177925" y="2003300"/>
            <a:ext cx="42753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Larger</a:t>
            </a:r>
            <a:endParaRPr>
              <a:solidFill>
                <a:schemeClr val="accent3"/>
              </a:solidFill>
            </a:endParaRPr>
          </a:p>
        </p:txBody>
      </p:sp>
      <p:sp>
        <p:nvSpPr>
          <p:cNvPr id="320" name="Google Shape;320;p47"/>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 CS61B, Fall 2023</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4" name="Shape 324"/>
        <p:cNvGrpSpPr/>
        <p:nvPr/>
      </p:nvGrpSpPr>
      <p:grpSpPr>
        <a:xfrm>
          <a:off x="0" y="0"/>
          <a:ext cx="0" cy="0"/>
          <a:chOff x="0" y="0"/>
          <a:chExt cx="0" cy="0"/>
        </a:xfrm>
      </p:grpSpPr>
      <p:sp>
        <p:nvSpPr>
          <p:cNvPr id="325" name="Google Shape;325;p4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Coding Demo: Larger</a:t>
            </a:r>
            <a:endParaRPr/>
          </a:p>
        </p:txBody>
      </p:sp>
      <p:sp>
        <p:nvSpPr>
          <p:cNvPr id="326" name="Google Shape;326;p48"/>
          <p:cNvSpPr txBox="1"/>
          <p:nvPr/>
        </p:nvSpPr>
        <p:spPr>
          <a:xfrm>
            <a:off x="291575" y="646050"/>
            <a:ext cx="33426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C494C4"/>
                </a:solidFill>
                <a:highlight>
                  <a:schemeClr val="dk1"/>
                </a:highlight>
                <a:latin typeface="Consolas"/>
                <a:ea typeface="Consolas"/>
                <a:cs typeface="Consolas"/>
                <a:sym typeface="Consolas"/>
              </a:rPr>
              <a:t>def</a:t>
            </a:r>
            <a:r>
              <a:rPr lang="en" sz="1600">
                <a:solidFill>
                  <a:srgbClr val="FFFFFF"/>
                </a:solidFill>
                <a:latin typeface="Consolas"/>
                <a:ea typeface="Consolas"/>
                <a:cs typeface="Consolas"/>
                <a:sym typeface="Consolas"/>
              </a:rPr>
              <a:t> </a:t>
            </a:r>
            <a:r>
              <a:rPr lang="en" sz="1600">
                <a:solidFill>
                  <a:srgbClr val="5FB3B3"/>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if </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&gt;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a:t>
            </a:r>
            <a:r>
              <a:rPr lang="en" sz="1600">
                <a:solidFill>
                  <a:srgbClr val="FDFDFD"/>
                </a:solidFill>
                <a:highlight>
                  <a:schemeClr val="dk1"/>
                </a:highlight>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x</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y</a:t>
            </a:r>
            <a:endParaRPr sz="1600">
              <a:solidFill>
                <a:srgbClr val="FFFFFF"/>
              </a:solidFill>
              <a:latin typeface="Consolas"/>
              <a:ea typeface="Consolas"/>
              <a:cs typeface="Consolas"/>
              <a:sym typeface="Consolas"/>
            </a:endParaRPr>
          </a:p>
        </p:txBody>
      </p:sp>
      <p:sp>
        <p:nvSpPr>
          <p:cNvPr id="327" name="Google Shape;327;p48"/>
          <p:cNvSpPr/>
          <p:nvPr/>
        </p:nvSpPr>
        <p:spPr>
          <a:xfrm>
            <a:off x="401425" y="447150"/>
            <a:ext cx="8349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larger</a:t>
            </a:r>
            <a:r>
              <a:rPr lang="en" sz="1200">
                <a:solidFill>
                  <a:srgbClr val="FFFFFF"/>
                </a:solidFill>
                <a:latin typeface="Roboto"/>
                <a:ea typeface="Roboto"/>
                <a:cs typeface="Roboto"/>
                <a:sym typeface="Roboto"/>
              </a:rPr>
              <a:t>.py</a:t>
            </a:r>
            <a:endParaRPr sz="1200">
              <a:solidFill>
                <a:srgbClr val="FFFFFF"/>
              </a:solidFill>
              <a:latin typeface="Roboto"/>
              <a:ea typeface="Roboto"/>
              <a:cs typeface="Roboto"/>
              <a:sym typeface="Roboto"/>
            </a:endParaRPr>
          </a:p>
        </p:txBody>
      </p:sp>
      <p:sp>
        <p:nvSpPr>
          <p:cNvPr id="328" name="Google Shape;328;p48"/>
          <p:cNvSpPr txBox="1"/>
          <p:nvPr/>
        </p:nvSpPr>
        <p:spPr>
          <a:xfrm>
            <a:off x="3783350" y="646050"/>
            <a:ext cx="52008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LargerDemo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a:t>
            </a:r>
            <a:r>
              <a:rPr lang="en" sz="1600">
                <a:solidFill>
                  <a:srgbClr val="5FB3B3"/>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if </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&gt;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y</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329" name="Google Shape;329;p48"/>
          <p:cNvSpPr/>
          <p:nvPr/>
        </p:nvSpPr>
        <p:spPr>
          <a:xfrm>
            <a:off x="3901500" y="447150"/>
            <a:ext cx="14271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LargerDemo</a:t>
            </a:r>
            <a:r>
              <a:rPr lang="en" sz="1200">
                <a:solidFill>
                  <a:srgbClr val="FFFFFF"/>
                </a:solidFill>
                <a:latin typeface="Roboto"/>
                <a:ea typeface="Roboto"/>
                <a:cs typeface="Roboto"/>
                <a:sym typeface="Roboto"/>
              </a:rPr>
              <a:t>.java</a:t>
            </a:r>
            <a:endParaRPr sz="1200">
              <a:solidFill>
                <a:srgbClr val="FFFFFF"/>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3" name="Shape 333"/>
        <p:cNvGrpSpPr/>
        <p:nvPr/>
      </p:nvGrpSpPr>
      <p:grpSpPr>
        <a:xfrm>
          <a:off x="0" y="0"/>
          <a:ext cx="0" cy="0"/>
          <a:chOff x="0" y="0"/>
          <a:chExt cx="0" cy="0"/>
        </a:xfrm>
      </p:grpSpPr>
      <p:sp>
        <p:nvSpPr>
          <p:cNvPr id="334" name="Google Shape;334;p4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Coding Demo: Larger</a:t>
            </a:r>
            <a:endParaRPr/>
          </a:p>
        </p:txBody>
      </p:sp>
      <p:sp>
        <p:nvSpPr>
          <p:cNvPr id="335" name="Google Shape;335;p49"/>
          <p:cNvSpPr txBox="1"/>
          <p:nvPr/>
        </p:nvSpPr>
        <p:spPr>
          <a:xfrm>
            <a:off x="291575" y="646050"/>
            <a:ext cx="33426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def</a:t>
            </a:r>
            <a:r>
              <a:rPr lang="en" sz="1600">
                <a:solidFill>
                  <a:schemeClr val="lt1"/>
                </a:solidFill>
                <a:latin typeface="Consolas"/>
                <a:ea typeface="Consolas"/>
                <a:cs typeface="Consolas"/>
                <a:sym typeface="Consolas"/>
              </a:rPr>
              <a:t> </a:t>
            </a:r>
            <a:r>
              <a:rPr lang="en" sz="1600">
                <a:solidFill>
                  <a:srgbClr val="5FB3B3"/>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if </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&gt;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x</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y</a:t>
            </a:r>
            <a:endParaRPr sz="1600">
              <a:solidFill>
                <a:srgbClr val="FFFFFF"/>
              </a:solidFill>
              <a:latin typeface="Consolas"/>
              <a:ea typeface="Consolas"/>
              <a:cs typeface="Consolas"/>
              <a:sym typeface="Consolas"/>
            </a:endParaRPr>
          </a:p>
        </p:txBody>
      </p:sp>
      <p:sp>
        <p:nvSpPr>
          <p:cNvPr id="336" name="Google Shape;336;p49"/>
          <p:cNvSpPr/>
          <p:nvPr/>
        </p:nvSpPr>
        <p:spPr>
          <a:xfrm>
            <a:off x="401425" y="447150"/>
            <a:ext cx="8349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larger.py</a:t>
            </a:r>
            <a:endParaRPr sz="1200">
              <a:solidFill>
                <a:srgbClr val="FFFFFF"/>
              </a:solidFill>
              <a:latin typeface="Roboto"/>
              <a:ea typeface="Roboto"/>
              <a:cs typeface="Roboto"/>
              <a:sym typeface="Roboto"/>
            </a:endParaRPr>
          </a:p>
        </p:txBody>
      </p:sp>
      <p:sp>
        <p:nvSpPr>
          <p:cNvPr id="337" name="Google Shape;337;p49"/>
          <p:cNvSpPr txBox="1"/>
          <p:nvPr/>
        </p:nvSpPr>
        <p:spPr>
          <a:xfrm>
            <a:off x="3783350" y="646050"/>
            <a:ext cx="52008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LargerDemo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int </a:t>
            </a:r>
            <a:r>
              <a:rPr lang="en" sz="1600">
                <a:solidFill>
                  <a:srgbClr val="5FB3B3"/>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C494C4"/>
                </a:solidFill>
                <a:highlight>
                  <a:schemeClr val="dk1"/>
                </a:highlight>
                <a:latin typeface="Consolas"/>
                <a:ea typeface="Consolas"/>
                <a:cs typeface="Consolas"/>
                <a:sym typeface="Consolas"/>
              </a:rPr>
              <a:t>int </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int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if </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&gt;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y</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338" name="Google Shape;338;p49"/>
          <p:cNvSpPr/>
          <p:nvPr/>
        </p:nvSpPr>
        <p:spPr>
          <a:xfrm>
            <a:off x="3901500" y="447150"/>
            <a:ext cx="14271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LargerDemo.java</a:t>
            </a:r>
            <a:endParaRPr sz="1200">
              <a:solidFill>
                <a:srgbClr val="FFFFFF"/>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2" name="Shape 342"/>
        <p:cNvGrpSpPr/>
        <p:nvPr/>
      </p:nvGrpSpPr>
      <p:grpSpPr>
        <a:xfrm>
          <a:off x="0" y="0"/>
          <a:ext cx="0" cy="0"/>
          <a:chOff x="0" y="0"/>
          <a:chExt cx="0" cy="0"/>
        </a:xfrm>
      </p:grpSpPr>
      <p:sp>
        <p:nvSpPr>
          <p:cNvPr id="343" name="Google Shape;343;p5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Coding Demo: Larger</a:t>
            </a:r>
            <a:endParaRPr/>
          </a:p>
        </p:txBody>
      </p:sp>
      <p:sp>
        <p:nvSpPr>
          <p:cNvPr id="344" name="Google Shape;344;p50"/>
          <p:cNvSpPr txBox="1"/>
          <p:nvPr/>
        </p:nvSpPr>
        <p:spPr>
          <a:xfrm>
            <a:off x="291575" y="646050"/>
            <a:ext cx="33426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def</a:t>
            </a:r>
            <a:r>
              <a:rPr lang="en" sz="1600">
                <a:solidFill>
                  <a:schemeClr val="lt1"/>
                </a:solidFill>
                <a:latin typeface="Consolas"/>
                <a:ea typeface="Consolas"/>
                <a:cs typeface="Consolas"/>
                <a:sym typeface="Consolas"/>
              </a:rPr>
              <a:t> </a:t>
            </a:r>
            <a:r>
              <a:rPr lang="en" sz="1600">
                <a:solidFill>
                  <a:srgbClr val="5FB3B3"/>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if </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&gt;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x</a:t>
            </a:r>
            <a:endParaRPr sz="1600">
              <a:solidFill>
                <a:schemeClr val="lt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y</a:t>
            </a:r>
            <a:endParaRPr sz="1600">
              <a:solidFill>
                <a:srgbClr val="FFFFFF"/>
              </a:solidFill>
              <a:latin typeface="Consolas"/>
              <a:ea typeface="Consolas"/>
              <a:cs typeface="Consolas"/>
              <a:sym typeface="Consolas"/>
            </a:endParaRPr>
          </a:p>
          <a:p>
            <a:pPr indent="0" lvl="0" marL="0" rtl="0" algn="l">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5EB2B2"/>
                </a:solidFill>
                <a:highlight>
                  <a:schemeClr val="dk1"/>
                </a:highlight>
                <a:latin typeface="Consolas"/>
                <a:ea typeface="Consolas"/>
                <a:cs typeface="Consolas"/>
                <a:sym typeface="Consolas"/>
              </a:rPr>
              <a:t>print</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F77A56"/>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5</a:t>
            </a:r>
            <a:r>
              <a:rPr lang="en" sz="1600">
                <a:solidFill>
                  <a:srgbClr val="A5ABB8"/>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a:t>
            </a:r>
            <a:endParaRPr sz="1600">
              <a:solidFill>
                <a:srgbClr val="FFFFFF"/>
              </a:solidFill>
              <a:latin typeface="Consolas"/>
              <a:ea typeface="Consolas"/>
              <a:cs typeface="Consolas"/>
              <a:sym typeface="Consolas"/>
            </a:endParaRPr>
          </a:p>
        </p:txBody>
      </p:sp>
      <p:sp>
        <p:nvSpPr>
          <p:cNvPr id="345" name="Google Shape;345;p50"/>
          <p:cNvSpPr/>
          <p:nvPr/>
        </p:nvSpPr>
        <p:spPr>
          <a:xfrm>
            <a:off x="401425" y="447150"/>
            <a:ext cx="8349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larger.py</a:t>
            </a:r>
            <a:endParaRPr sz="1200">
              <a:solidFill>
                <a:srgbClr val="FFFFFF"/>
              </a:solidFill>
              <a:latin typeface="Roboto"/>
              <a:ea typeface="Roboto"/>
              <a:cs typeface="Roboto"/>
              <a:sym typeface="Roboto"/>
            </a:endParaRPr>
          </a:p>
        </p:txBody>
      </p:sp>
      <p:sp>
        <p:nvSpPr>
          <p:cNvPr id="346" name="Google Shape;346;p50"/>
          <p:cNvSpPr txBox="1"/>
          <p:nvPr/>
        </p:nvSpPr>
        <p:spPr>
          <a:xfrm>
            <a:off x="3783350" y="646050"/>
            <a:ext cx="5200800" cy="32331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LargerDemo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int </a:t>
            </a:r>
            <a:r>
              <a:rPr lang="en" sz="1600">
                <a:solidFill>
                  <a:srgbClr val="5FB3B3"/>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C494C4"/>
                </a:solidFill>
                <a:highlight>
                  <a:schemeClr val="dk1"/>
                </a:highlight>
                <a:latin typeface="Consolas"/>
                <a:ea typeface="Consolas"/>
                <a:cs typeface="Consolas"/>
                <a:sym typeface="Consolas"/>
              </a:rPr>
              <a:t>int </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int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if </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&gt;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y</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void </a:t>
            </a:r>
            <a:r>
              <a:rPr lang="en" sz="1600">
                <a:solidFill>
                  <a:srgbClr val="5FB3B3"/>
                </a:solidFill>
                <a:highlight>
                  <a:schemeClr val="dk1"/>
                </a:highlight>
                <a:latin typeface="Consolas"/>
                <a:ea typeface="Consolas"/>
                <a:cs typeface="Consolas"/>
                <a:sym typeface="Consolas"/>
              </a:rPr>
              <a:t>main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String</a:t>
            </a: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args</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System</a:t>
            </a:r>
            <a:r>
              <a:rPr lang="en" sz="1600">
                <a:solidFill>
                  <a:srgbClr val="A5ABB8"/>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out</a:t>
            </a:r>
            <a:r>
              <a:rPr lang="en" sz="1600">
                <a:solidFill>
                  <a:srgbClr val="A5ABB8"/>
                </a:solidFill>
                <a:highlight>
                  <a:schemeClr val="dk1"/>
                </a:highlight>
                <a:latin typeface="Consolas"/>
                <a:ea typeface="Consolas"/>
                <a:cs typeface="Consolas"/>
                <a:sym typeface="Consolas"/>
              </a:rPr>
              <a:t>.</a:t>
            </a:r>
            <a:r>
              <a:rPr lang="en" sz="1600">
                <a:solidFill>
                  <a:srgbClr val="5EB2B2"/>
                </a:solidFill>
                <a:highlight>
                  <a:schemeClr val="dk1"/>
                </a:highlight>
                <a:latin typeface="Consolas"/>
                <a:ea typeface="Consolas"/>
                <a:cs typeface="Consolas"/>
                <a:sym typeface="Consolas"/>
              </a:rPr>
              <a:t>println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F77A56"/>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5</a:t>
            </a:r>
            <a:r>
              <a:rPr lang="en" sz="1600">
                <a:solidFill>
                  <a:srgbClr val="A5ABB8"/>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347" name="Google Shape;347;p50"/>
          <p:cNvSpPr/>
          <p:nvPr/>
        </p:nvSpPr>
        <p:spPr>
          <a:xfrm>
            <a:off x="3901500" y="447150"/>
            <a:ext cx="14271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LargerDemo.java</a:t>
            </a:r>
            <a:endParaRPr sz="1200">
              <a:solidFill>
                <a:srgbClr val="FFFFFF"/>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51"/>
          <p:cNvSpPr txBox="1"/>
          <p:nvPr>
            <p:ph idx="1" type="body"/>
          </p:nvPr>
        </p:nvSpPr>
        <p:spPr>
          <a:xfrm>
            <a:off x="107050" y="402200"/>
            <a:ext cx="8520600" cy="4031400"/>
          </a:xfrm>
          <a:prstGeom prst="rect">
            <a:avLst/>
          </a:prstGeom>
        </p:spPr>
        <p:txBody>
          <a:bodyPr anchorCtr="0" anchor="t" bIns="91425" lIns="91425" spcFirstLastPara="1" rIns="91425" wrap="square" tIns="91425">
            <a:noAutofit/>
          </a:bodyPr>
          <a:lstStyle/>
          <a:p>
            <a:pPr indent="-330200" lvl="0" marL="457200" rtl="0" algn="l">
              <a:spcBef>
                <a:spcPts val="600"/>
              </a:spcBef>
              <a:spcAft>
                <a:spcPts val="0"/>
              </a:spcAft>
              <a:buSzPts val="1600"/>
              <a:buChar char="●"/>
            </a:pPr>
            <a:r>
              <a:rPr lang="en"/>
              <a:t>Functions must be declared as part of a class in Java.</a:t>
            </a:r>
            <a:br>
              <a:rPr lang="en"/>
            </a:br>
            <a:r>
              <a:rPr lang="en"/>
              <a:t>A function that is part of a class is called a "method."</a:t>
            </a:r>
            <a:br>
              <a:rPr lang="en"/>
            </a:br>
            <a:r>
              <a:rPr lang="en"/>
              <a:t>So in Java, all functions are methods.</a:t>
            </a:r>
            <a:endParaRPr/>
          </a:p>
          <a:p>
            <a:pPr indent="-330200" lvl="0" marL="457200" rtl="0" algn="l">
              <a:spcBef>
                <a:spcPts val="0"/>
              </a:spcBef>
              <a:spcAft>
                <a:spcPts val="0"/>
              </a:spcAft>
              <a:buSzPts val="1600"/>
              <a:buChar char="●"/>
            </a:pPr>
            <a:r>
              <a:rPr lang="en"/>
              <a:t>To define a function in Java, we use "</a:t>
            </a:r>
            <a:r>
              <a:rPr lang="en">
                <a:latin typeface="Consolas"/>
                <a:ea typeface="Consolas"/>
                <a:cs typeface="Consolas"/>
                <a:sym typeface="Consolas"/>
              </a:rPr>
              <a:t>public static</a:t>
            </a:r>
            <a:r>
              <a:rPr lang="en"/>
              <a:t>".</a:t>
            </a:r>
            <a:br>
              <a:rPr lang="en"/>
            </a:br>
            <a:r>
              <a:rPr lang="en"/>
              <a:t>We will see alternate ways of defining functions later.</a:t>
            </a:r>
            <a:endParaRPr/>
          </a:p>
          <a:p>
            <a:pPr indent="-330200" lvl="0" marL="457200" rtl="0" algn="l">
              <a:spcBef>
                <a:spcPts val="0"/>
              </a:spcBef>
              <a:spcAft>
                <a:spcPts val="0"/>
              </a:spcAft>
              <a:buSzPts val="1600"/>
              <a:buChar char="●"/>
            </a:pPr>
            <a:r>
              <a:rPr lang="en"/>
              <a:t>All parameters of a function must have a declared type,</a:t>
            </a:r>
            <a:br>
              <a:rPr lang="en"/>
            </a:br>
            <a:r>
              <a:rPr lang="en"/>
              <a:t>and the return value of the function must have a declared type.</a:t>
            </a:r>
            <a:br>
              <a:rPr lang="en"/>
            </a:br>
            <a:r>
              <a:rPr lang="en"/>
              <a:t>Functions in Java return only one value!</a:t>
            </a:r>
            <a:endParaRPr/>
          </a:p>
        </p:txBody>
      </p:sp>
      <p:sp>
        <p:nvSpPr>
          <p:cNvPr id="353" name="Google Shape;353;p5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Larger: Reflections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7" name="Shape 357"/>
        <p:cNvGrpSpPr/>
        <p:nvPr/>
      </p:nvGrpSpPr>
      <p:grpSpPr>
        <a:xfrm>
          <a:off x="0" y="0"/>
          <a:ext cx="0" cy="0"/>
          <a:chOff x="0" y="0"/>
          <a:chExt cx="0" cy="0"/>
        </a:xfrm>
      </p:grpSpPr>
      <p:sp>
        <p:nvSpPr>
          <p:cNvPr id="358" name="Google Shape;358;p5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Coding Demo: Larger</a:t>
            </a:r>
            <a:endParaRPr/>
          </a:p>
        </p:txBody>
      </p:sp>
      <p:sp>
        <p:nvSpPr>
          <p:cNvPr id="359" name="Google Shape;359;p52"/>
          <p:cNvSpPr txBox="1"/>
          <p:nvPr/>
        </p:nvSpPr>
        <p:spPr>
          <a:xfrm>
            <a:off x="291575" y="646050"/>
            <a:ext cx="8229000" cy="37128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Demonstrates creation of a method in Java. */</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C494C4"/>
                </a:solidFill>
                <a:highlight>
                  <a:schemeClr val="dk1"/>
                </a:highlight>
                <a:latin typeface="Consolas"/>
                <a:ea typeface="Consolas"/>
                <a:cs typeface="Consolas"/>
                <a:sym typeface="Consolas"/>
              </a:rPr>
              <a:t>public class </a:t>
            </a:r>
            <a:r>
              <a:rPr lang="en" sz="1600">
                <a:solidFill>
                  <a:srgbClr val="F7AD56"/>
                </a:solidFill>
                <a:highlight>
                  <a:schemeClr val="dk1"/>
                </a:highlight>
                <a:latin typeface="Consolas"/>
                <a:ea typeface="Consolas"/>
                <a:cs typeface="Consolas"/>
                <a:sym typeface="Consolas"/>
              </a:rPr>
              <a:t>LargerDemo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A5ABB8"/>
                </a:solidFill>
                <a:highlight>
                  <a:schemeClr val="dk1"/>
                </a:highlight>
                <a:latin typeface="Consolas"/>
                <a:ea typeface="Consolas"/>
                <a:cs typeface="Consolas"/>
                <a:sym typeface="Consolas"/>
              </a:rPr>
              <a:t>/** Returns the larger of x and y. */</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int </a:t>
            </a:r>
            <a:r>
              <a:rPr lang="en" sz="1600">
                <a:solidFill>
                  <a:srgbClr val="5FB3B3"/>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C494C4"/>
                </a:solidFill>
                <a:highlight>
                  <a:schemeClr val="dk1"/>
                </a:highlight>
                <a:latin typeface="Consolas"/>
                <a:ea typeface="Consolas"/>
                <a:cs typeface="Consolas"/>
                <a:sym typeface="Consolas"/>
              </a:rPr>
              <a:t>int </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int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if </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x </a:t>
            </a:r>
            <a:r>
              <a:rPr lang="en" sz="1600">
                <a:solidFill>
                  <a:srgbClr val="F77A56"/>
                </a:solidFill>
                <a:highlight>
                  <a:schemeClr val="dk1"/>
                </a:highlight>
                <a:latin typeface="Consolas"/>
                <a:ea typeface="Consolas"/>
                <a:cs typeface="Consolas"/>
                <a:sym typeface="Consolas"/>
              </a:rPr>
              <a:t>&gt; </a:t>
            </a:r>
            <a:r>
              <a:rPr lang="en" sz="1600">
                <a:solidFill>
                  <a:srgbClr val="F7AD56"/>
                </a:solidFill>
                <a:highlight>
                  <a:schemeClr val="dk1"/>
                </a:highlight>
                <a:latin typeface="Consolas"/>
                <a:ea typeface="Consolas"/>
                <a:cs typeface="Consolas"/>
                <a:sym typeface="Consolas"/>
              </a:rPr>
              <a:t>y</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x</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return </a:t>
            </a:r>
            <a:r>
              <a:rPr lang="en" sz="1600">
                <a:solidFill>
                  <a:srgbClr val="F7AD56"/>
                </a:solidFill>
                <a:highlight>
                  <a:schemeClr val="dk1"/>
                </a:highlight>
                <a:latin typeface="Consolas"/>
                <a:ea typeface="Consolas"/>
                <a:cs typeface="Consolas"/>
                <a:sym typeface="Consolas"/>
              </a:rPr>
              <a:t>y</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C494C4"/>
                </a:solidFill>
                <a:highlight>
                  <a:schemeClr val="dk1"/>
                </a:highlight>
                <a:latin typeface="Consolas"/>
                <a:ea typeface="Consolas"/>
                <a:cs typeface="Consolas"/>
                <a:sym typeface="Consolas"/>
              </a:rPr>
              <a:t>public static void </a:t>
            </a:r>
            <a:r>
              <a:rPr lang="en" sz="1600">
                <a:solidFill>
                  <a:srgbClr val="5FB3B3"/>
                </a:solidFill>
                <a:highlight>
                  <a:schemeClr val="dk1"/>
                </a:highlight>
                <a:latin typeface="Consolas"/>
                <a:ea typeface="Consolas"/>
                <a:cs typeface="Consolas"/>
                <a:sym typeface="Consolas"/>
              </a:rPr>
              <a:t>main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String</a:t>
            </a: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args</a:t>
            </a:r>
            <a:r>
              <a:rPr lang="en" sz="1600">
                <a:solidFill>
                  <a:srgbClr val="FDFDFD"/>
                </a:solidFill>
                <a:highlight>
                  <a:schemeClr val="dk1"/>
                </a:highlight>
                <a:latin typeface="Consolas"/>
                <a:ea typeface="Consolas"/>
                <a:cs typeface="Consolas"/>
                <a:sym typeface="Consolas"/>
              </a:rPr>
              <a:t>) {</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FDFDFD"/>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System</a:t>
            </a:r>
            <a:r>
              <a:rPr lang="en" sz="1600">
                <a:solidFill>
                  <a:srgbClr val="A5ABB8"/>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out</a:t>
            </a:r>
            <a:r>
              <a:rPr lang="en" sz="1600">
                <a:solidFill>
                  <a:srgbClr val="A5ABB8"/>
                </a:solidFill>
                <a:highlight>
                  <a:schemeClr val="dk1"/>
                </a:highlight>
                <a:latin typeface="Consolas"/>
                <a:ea typeface="Consolas"/>
                <a:cs typeface="Consolas"/>
                <a:sym typeface="Consolas"/>
              </a:rPr>
              <a:t>.</a:t>
            </a:r>
            <a:r>
              <a:rPr lang="en" sz="1600">
                <a:solidFill>
                  <a:srgbClr val="5EB2B2"/>
                </a:solidFill>
                <a:highlight>
                  <a:schemeClr val="dk1"/>
                </a:highlight>
                <a:latin typeface="Consolas"/>
                <a:ea typeface="Consolas"/>
                <a:cs typeface="Consolas"/>
                <a:sym typeface="Consolas"/>
              </a:rPr>
              <a:t>println</a:t>
            </a:r>
            <a:r>
              <a:rPr lang="en" sz="1600">
                <a:solidFill>
                  <a:srgbClr val="FDFDFD"/>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larger</a:t>
            </a:r>
            <a:r>
              <a:rPr lang="en" sz="1600">
                <a:solidFill>
                  <a:srgbClr val="FDFDFD"/>
                </a:solidFill>
                <a:highlight>
                  <a:schemeClr val="dk1"/>
                </a:highlight>
                <a:latin typeface="Consolas"/>
                <a:ea typeface="Consolas"/>
                <a:cs typeface="Consolas"/>
                <a:sym typeface="Consolas"/>
              </a:rPr>
              <a:t>(</a:t>
            </a:r>
            <a:r>
              <a:rPr lang="en" sz="1600">
                <a:solidFill>
                  <a:srgbClr val="F77A56"/>
                </a:solidFill>
                <a:highlight>
                  <a:schemeClr val="dk1"/>
                </a:highlight>
                <a:latin typeface="Consolas"/>
                <a:ea typeface="Consolas"/>
                <a:cs typeface="Consolas"/>
                <a:sym typeface="Consolas"/>
              </a:rPr>
              <a:t>-</a:t>
            </a:r>
            <a:r>
              <a:rPr lang="en" sz="1600">
                <a:solidFill>
                  <a:srgbClr val="F7AD56"/>
                </a:solidFill>
                <a:highlight>
                  <a:schemeClr val="dk1"/>
                </a:highlight>
                <a:latin typeface="Consolas"/>
                <a:ea typeface="Consolas"/>
                <a:cs typeface="Consolas"/>
                <a:sym typeface="Consolas"/>
              </a:rPr>
              <a:t>5</a:t>
            </a:r>
            <a:r>
              <a:rPr lang="en" sz="1600">
                <a:solidFill>
                  <a:srgbClr val="A5ABB8"/>
                </a:solidFill>
                <a:highlight>
                  <a:schemeClr val="dk1"/>
                </a:highlight>
                <a:latin typeface="Consolas"/>
                <a:ea typeface="Consolas"/>
                <a:cs typeface="Consolas"/>
                <a:sym typeface="Consolas"/>
              </a:rPr>
              <a:t>, </a:t>
            </a:r>
            <a:r>
              <a:rPr lang="en" sz="1600">
                <a:solidFill>
                  <a:srgbClr val="F7AD56"/>
                </a:solidFill>
                <a:highlight>
                  <a:schemeClr val="dk1"/>
                </a:highlight>
                <a:latin typeface="Consolas"/>
                <a:ea typeface="Consolas"/>
                <a:cs typeface="Consolas"/>
                <a:sym typeface="Consolas"/>
              </a:rPr>
              <a:t>10</a:t>
            </a:r>
            <a:r>
              <a:rPr lang="en" sz="1600">
                <a:solidFill>
                  <a:srgbClr val="FDFDFD"/>
                </a:solidFill>
                <a:highlight>
                  <a:schemeClr val="dk1"/>
                </a:highlight>
                <a:latin typeface="Consolas"/>
                <a:ea typeface="Consolas"/>
                <a:cs typeface="Consolas"/>
                <a:sym typeface="Consolas"/>
              </a:rPr>
              <a:t>))</a:t>
            </a:r>
            <a:r>
              <a:rPr lang="en" sz="1600">
                <a:solidFill>
                  <a:srgbClr val="A5ABB8"/>
                </a:solidFill>
                <a:highlight>
                  <a:schemeClr val="dk1"/>
                </a:highlight>
                <a:latin typeface="Consolas"/>
                <a:ea typeface="Consolas"/>
                <a:cs typeface="Consolas"/>
                <a:sym typeface="Consolas"/>
              </a:rPr>
              <a:t>;</a:t>
            </a:r>
            <a:endParaRPr sz="1600">
              <a:solidFill>
                <a:srgbClr val="A5ABB8"/>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rgbClr val="A5ABB8"/>
                </a:solidFill>
                <a:highlight>
                  <a:schemeClr val="dk1"/>
                </a:highlight>
                <a:latin typeface="Consolas"/>
                <a:ea typeface="Consolas"/>
                <a:cs typeface="Consolas"/>
                <a:sym typeface="Consolas"/>
              </a:rPr>
              <a:t>   </a:t>
            </a:r>
            <a:r>
              <a:rPr lang="en" sz="1600">
                <a:solidFill>
                  <a:srgbClr val="FDFDFD"/>
                </a:solidFill>
                <a:highlight>
                  <a:schemeClr val="dk1"/>
                </a:highlight>
                <a:latin typeface="Consolas"/>
                <a:ea typeface="Consolas"/>
                <a:cs typeface="Consolas"/>
                <a:sym typeface="Consolas"/>
              </a:rPr>
              <a:t>}</a:t>
            </a:r>
            <a:endParaRPr sz="1600">
              <a:solidFill>
                <a:srgbClr val="FDFDFD"/>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rgbClr val="FDFDFD"/>
                </a:solidFill>
                <a:highlight>
                  <a:schemeClr val="dk1"/>
                </a:highlight>
                <a:latin typeface="Consolas"/>
                <a:ea typeface="Consolas"/>
                <a:cs typeface="Consolas"/>
                <a:sym typeface="Consolas"/>
              </a:rPr>
              <a:t>}</a:t>
            </a:r>
            <a:endParaRPr sz="1600">
              <a:solidFill>
                <a:schemeClr val="lt1"/>
              </a:solidFill>
              <a:latin typeface="Consolas"/>
              <a:ea typeface="Consolas"/>
              <a:cs typeface="Consolas"/>
              <a:sym typeface="Consolas"/>
            </a:endParaRPr>
          </a:p>
        </p:txBody>
      </p:sp>
      <p:sp>
        <p:nvSpPr>
          <p:cNvPr id="360" name="Google Shape;360;p52"/>
          <p:cNvSpPr/>
          <p:nvPr/>
        </p:nvSpPr>
        <p:spPr>
          <a:xfrm>
            <a:off x="409725" y="447150"/>
            <a:ext cx="1427100" cy="198900"/>
          </a:xfrm>
          <a:prstGeom prst="trapezoid">
            <a:avLst>
              <a:gd fmla="val 25000"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Roboto"/>
                <a:ea typeface="Roboto"/>
                <a:cs typeface="Roboto"/>
                <a:sym typeface="Roboto"/>
              </a:rPr>
              <a:t>LargerDemo.java</a:t>
            </a:r>
            <a:endParaRPr sz="1200">
              <a:solidFill>
                <a:srgbClr val="FFFFFF"/>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61B Overview</a:t>
            </a:r>
            <a:endParaRPr/>
          </a:p>
        </p:txBody>
      </p:sp>
      <p:sp>
        <p:nvSpPr>
          <p:cNvPr id="163" name="Google Shape;163;p2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What is 61B about?</a:t>
            </a:r>
            <a:endParaRPr/>
          </a:p>
          <a:p>
            <a:pPr indent="-330200" lvl="0" marL="457200" rtl="0" algn="l">
              <a:spcBef>
                <a:spcPts val="600"/>
              </a:spcBef>
              <a:spcAft>
                <a:spcPts val="0"/>
              </a:spcAft>
              <a:buSzPts val="1600"/>
              <a:buChar char="●"/>
            </a:pPr>
            <a:r>
              <a:rPr lang="en"/>
              <a:t>Writing code that runs efficiently.</a:t>
            </a:r>
            <a:endParaRPr/>
          </a:p>
          <a:p>
            <a:pPr indent="-330200" lvl="1" marL="914400" rtl="0" algn="l">
              <a:spcBef>
                <a:spcPts val="0"/>
              </a:spcBef>
              <a:spcAft>
                <a:spcPts val="0"/>
              </a:spcAft>
              <a:buSzPts val="1600"/>
              <a:buChar char="○"/>
            </a:pPr>
            <a:r>
              <a:rPr lang="en"/>
              <a:t>G</a:t>
            </a:r>
            <a:r>
              <a:rPr lang="en"/>
              <a:t>ood al</a:t>
            </a:r>
            <a:r>
              <a:rPr lang="en"/>
              <a:t>gorithms.</a:t>
            </a:r>
            <a:endParaRPr/>
          </a:p>
          <a:p>
            <a:pPr indent="-330200" lvl="1" marL="914400" rtl="0" algn="l">
              <a:spcBef>
                <a:spcPts val="0"/>
              </a:spcBef>
              <a:spcAft>
                <a:spcPts val="0"/>
              </a:spcAft>
              <a:buSzPts val="1600"/>
              <a:buChar char="○"/>
            </a:pPr>
            <a:r>
              <a:rPr lang="en"/>
              <a:t>Good data</a:t>
            </a:r>
            <a:r>
              <a:rPr lang="en"/>
              <a:t> structures.</a:t>
            </a:r>
            <a:endParaRPr/>
          </a:p>
          <a:p>
            <a:pPr indent="-330200" lvl="0" marL="457200" rtl="0" algn="l">
              <a:spcBef>
                <a:spcPts val="0"/>
              </a:spcBef>
              <a:spcAft>
                <a:spcPts val="0"/>
              </a:spcAft>
              <a:buSzPts val="1600"/>
              <a:buChar char="●"/>
            </a:pPr>
            <a:r>
              <a:rPr lang="en"/>
              <a:t>Writing code efficiently.</a:t>
            </a:r>
            <a:endParaRPr/>
          </a:p>
          <a:p>
            <a:pPr indent="-330200" lvl="1" marL="914400" rtl="0" algn="l">
              <a:spcBef>
                <a:spcPts val="0"/>
              </a:spcBef>
              <a:spcAft>
                <a:spcPts val="0"/>
              </a:spcAft>
              <a:buSzPts val="1600"/>
              <a:buChar char="○"/>
            </a:pPr>
            <a:r>
              <a:rPr lang="en"/>
              <a:t>Designing, building, testing, and debugging large programs.</a:t>
            </a:r>
            <a:endParaRPr/>
          </a:p>
          <a:p>
            <a:pPr indent="-330200" lvl="1" marL="914400" rtl="0" algn="l">
              <a:spcBef>
                <a:spcPts val="0"/>
              </a:spcBef>
              <a:spcAft>
                <a:spcPts val="0"/>
              </a:spcAft>
              <a:buSzPts val="1600"/>
              <a:buChar char="○"/>
            </a:pPr>
            <a:r>
              <a:rPr lang="en"/>
              <a:t>Use of programming tools.</a:t>
            </a:r>
            <a:endParaRPr/>
          </a:p>
          <a:p>
            <a:pPr indent="-330200" lvl="2" marL="1371600" rtl="0" algn="l">
              <a:spcBef>
                <a:spcPts val="0"/>
              </a:spcBef>
              <a:spcAft>
                <a:spcPts val="0"/>
              </a:spcAft>
              <a:buSzPts val="1600"/>
              <a:buChar char="■"/>
            </a:pPr>
            <a:r>
              <a:rPr lang="en"/>
              <a:t>git, IntelliJ, JUnit, and various command line tools.</a:t>
            </a:r>
            <a:endParaRPr/>
          </a:p>
          <a:p>
            <a:pPr indent="-330200" lvl="1" marL="914400" rtl="0" algn="l">
              <a:spcBef>
                <a:spcPts val="0"/>
              </a:spcBef>
              <a:spcAft>
                <a:spcPts val="0"/>
              </a:spcAft>
              <a:buSzPts val="1600"/>
              <a:buChar char="○"/>
            </a:pPr>
            <a:r>
              <a:rPr lang="en"/>
              <a:t>Java (not the focus of the course!)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Assumes solid foundation in programming fundamentals, including:</a:t>
            </a:r>
            <a:endParaRPr/>
          </a:p>
          <a:p>
            <a:pPr indent="-330200" lvl="0" marL="457200" rtl="0" algn="l">
              <a:spcBef>
                <a:spcPts val="600"/>
              </a:spcBef>
              <a:spcAft>
                <a:spcPts val="0"/>
              </a:spcAft>
              <a:buSzPts val="1600"/>
              <a:buChar char="●"/>
            </a:pPr>
            <a:r>
              <a:rPr lang="en"/>
              <a:t>Object oriented programming, recursion, lists, and trees.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66" name="Google Shape;366;p53"/>
          <p:cNvSpPr txBox="1"/>
          <p:nvPr>
            <p:ph idx="1" type="body"/>
          </p:nvPr>
        </p:nvSpPr>
        <p:spPr>
          <a:xfrm>
            <a:off x="4812375" y="402200"/>
            <a:ext cx="42753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a:solidFill>
                <a:schemeClr val="dk2"/>
              </a:solidFill>
            </a:endParaRPr>
          </a:p>
          <a:p>
            <a:pPr indent="-330200" lvl="0" marL="457200" rtl="0" algn="l">
              <a:spcBef>
                <a:spcPts val="600"/>
              </a:spcBef>
              <a:spcAft>
                <a:spcPts val="0"/>
              </a:spcAft>
              <a:buClr>
                <a:schemeClr val="dk2"/>
              </a:buClr>
              <a:buSzPts val="1600"/>
              <a:buChar char="•"/>
            </a:pPr>
            <a:r>
              <a:rPr lang="en">
                <a:solidFill>
                  <a:schemeClr val="dk2"/>
                </a:solidFill>
              </a:rPr>
              <a:t>Welcome!</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Welcome to 61B</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61B Logistics</a:t>
            </a:r>
            <a:endParaRPr b="1">
              <a:solidFill>
                <a:schemeClr val="accent3"/>
              </a:solidFill>
              <a:latin typeface="Roboto"/>
              <a:ea typeface="Roboto"/>
              <a:cs typeface="Roboto"/>
              <a:sym typeface="Roboto"/>
            </a:endParaRPr>
          </a:p>
          <a:p>
            <a:pPr indent="-330200" lvl="0" marL="4572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Our First Java Programs</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Hello World</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Numbers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Larger</a:t>
            </a:r>
            <a:endParaRPr>
              <a:solidFill>
                <a:schemeClr val="dk2"/>
              </a:solidFill>
            </a:endParaRPr>
          </a:p>
          <a:p>
            <a:pPr indent="-330200" lvl="1" marL="9144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Reflections on Java</a:t>
            </a:r>
            <a:endParaRPr b="1">
              <a:solidFill>
                <a:schemeClr val="accent3"/>
              </a:solidFill>
              <a:latin typeface="Roboto"/>
              <a:ea typeface="Roboto"/>
              <a:cs typeface="Roboto"/>
              <a:sym typeface="Roboto"/>
            </a:endParaRPr>
          </a:p>
          <a:p>
            <a:pPr indent="-330200" lvl="0" marL="457200" rtl="0" algn="l">
              <a:spcBef>
                <a:spcPts val="0"/>
              </a:spcBef>
              <a:spcAft>
                <a:spcPts val="0"/>
              </a:spcAft>
              <a:buClr>
                <a:schemeClr val="dk2"/>
              </a:buClr>
              <a:buSzPts val="1600"/>
              <a:buChar char="•"/>
            </a:pPr>
            <a:r>
              <a:rPr lang="en">
                <a:solidFill>
                  <a:schemeClr val="dk2"/>
                </a:solidFill>
              </a:rPr>
              <a:t> Workflow</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Compilation</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IntelliJ</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HW0: Due Friday!</a:t>
            </a:r>
            <a:endParaRPr>
              <a:solidFill>
                <a:schemeClr val="dk2"/>
              </a:solidFill>
            </a:endParaRPr>
          </a:p>
        </p:txBody>
      </p:sp>
      <p:sp>
        <p:nvSpPr>
          <p:cNvPr id="367" name="Google Shape;367;p53"/>
          <p:cNvSpPr txBox="1"/>
          <p:nvPr>
            <p:ph type="title"/>
          </p:nvPr>
        </p:nvSpPr>
        <p:spPr>
          <a:xfrm>
            <a:off x="177925" y="2003300"/>
            <a:ext cx="42753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Reflections on Java</a:t>
            </a:r>
            <a:endParaRPr>
              <a:solidFill>
                <a:schemeClr val="accent3"/>
              </a:solidFill>
            </a:endParaRPr>
          </a:p>
        </p:txBody>
      </p:sp>
      <p:sp>
        <p:nvSpPr>
          <p:cNvPr id="368" name="Google Shape;368;p53"/>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 CS61B, Fall 2023</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5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Java and Object Orientation</a:t>
            </a:r>
            <a:endParaRPr/>
          </a:p>
        </p:txBody>
      </p:sp>
      <p:sp>
        <p:nvSpPr>
          <p:cNvPr id="374" name="Google Shape;374;p5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Java is an object oriented language with strict requirements:</a:t>
            </a:r>
            <a:endParaRPr/>
          </a:p>
          <a:p>
            <a:pPr indent="-330200" lvl="0" marL="457200" rtl="0" algn="l">
              <a:spcBef>
                <a:spcPts val="600"/>
              </a:spcBef>
              <a:spcAft>
                <a:spcPts val="0"/>
              </a:spcAft>
              <a:buSzPts val="1600"/>
              <a:buChar char="●"/>
            </a:pPr>
            <a:r>
              <a:rPr lang="en"/>
              <a:t>Every Java file must contain a class declaration*.</a:t>
            </a:r>
            <a:endParaRPr/>
          </a:p>
          <a:p>
            <a:pPr indent="-330200" lvl="0" marL="457200" rtl="0" algn="l">
              <a:spcBef>
                <a:spcPts val="0"/>
              </a:spcBef>
              <a:spcAft>
                <a:spcPts val="0"/>
              </a:spcAft>
              <a:buSzPts val="1600"/>
              <a:buChar char="●"/>
            </a:pPr>
            <a:r>
              <a:rPr b="1" lang="en"/>
              <a:t>All code</a:t>
            </a:r>
            <a:r>
              <a:rPr lang="en"/>
              <a:t> lives inside a class*, even helper functions, global constants, etc.</a:t>
            </a:r>
            <a:endParaRPr/>
          </a:p>
          <a:p>
            <a:pPr indent="-330200" lvl="0" marL="457200" rtl="0" algn="l">
              <a:spcBef>
                <a:spcPts val="0"/>
              </a:spcBef>
              <a:spcAft>
                <a:spcPts val="0"/>
              </a:spcAft>
              <a:buSzPts val="1600"/>
              <a:buChar char="●"/>
            </a:pPr>
            <a:r>
              <a:rPr lang="en"/>
              <a:t>To run a Java program, you typically define a main method using         			</a:t>
            </a:r>
            <a:r>
              <a:rPr lang="en">
                <a:latin typeface="Consolas"/>
                <a:ea typeface="Consolas"/>
                <a:cs typeface="Consolas"/>
                <a:sym typeface="Consolas"/>
              </a:rPr>
              <a:t>public static void main(String[] args)</a:t>
            </a:r>
            <a:endParaRPr>
              <a:latin typeface="Consolas"/>
              <a:ea typeface="Consolas"/>
              <a:cs typeface="Consolas"/>
              <a:sym typeface="Consolas"/>
            </a:endParaRPr>
          </a:p>
          <a:p>
            <a:pPr indent="0" lvl="0" marL="0" rtl="0" algn="l">
              <a:spcBef>
                <a:spcPts val="600"/>
              </a:spcBef>
              <a:spcAft>
                <a:spcPts val="0"/>
              </a:spcAft>
              <a:buNone/>
            </a:pPr>
            <a:r>
              <a:t/>
            </a:r>
            <a:endParaRPr>
              <a:latin typeface="Consolas"/>
              <a:ea typeface="Consolas"/>
              <a:cs typeface="Consolas"/>
              <a:sym typeface="Consolas"/>
            </a:endParaRPr>
          </a:p>
          <a:p>
            <a:pPr indent="0" lvl="0" marL="0" rtl="0" algn="l">
              <a:spcBef>
                <a:spcPts val="600"/>
              </a:spcBef>
              <a:spcAft>
                <a:spcPts val="0"/>
              </a:spcAft>
              <a:buNone/>
            </a:pPr>
            <a:r>
              <a:t/>
            </a:r>
            <a:endParaRPr>
              <a:latin typeface="Consolas"/>
              <a:ea typeface="Consolas"/>
              <a:cs typeface="Consolas"/>
              <a:sym typeface="Consolas"/>
            </a:endParaRPr>
          </a:p>
          <a:p>
            <a:pPr indent="0" lvl="0" marL="0" rtl="0" algn="l">
              <a:spcBef>
                <a:spcPts val="600"/>
              </a:spcBef>
              <a:spcAft>
                <a:spcPts val="0"/>
              </a:spcAft>
              <a:buNone/>
            </a:pPr>
            <a:r>
              <a:t/>
            </a:r>
            <a:endParaRPr>
              <a:latin typeface="Consolas"/>
              <a:ea typeface="Consolas"/>
              <a:cs typeface="Consolas"/>
              <a:sym typeface="Consolas"/>
            </a:endParaRPr>
          </a:p>
          <a:p>
            <a:pPr indent="0" lvl="0" marL="0" rtl="0" algn="l">
              <a:spcBef>
                <a:spcPts val="600"/>
              </a:spcBef>
              <a:spcAft>
                <a:spcPts val="0"/>
              </a:spcAft>
              <a:buNone/>
            </a:pPr>
            <a:r>
              <a:t/>
            </a:r>
            <a:endParaRPr>
              <a:latin typeface="Consolas"/>
              <a:ea typeface="Consolas"/>
              <a:cs typeface="Consolas"/>
              <a:sym typeface="Consolas"/>
            </a:endParaRPr>
          </a:p>
          <a:p>
            <a:pPr indent="0" lvl="0" marL="0" rtl="0" algn="l">
              <a:spcBef>
                <a:spcPts val="600"/>
              </a:spcBef>
              <a:spcAft>
                <a:spcPts val="0"/>
              </a:spcAft>
              <a:buNone/>
            </a:pPr>
            <a:r>
              <a:t/>
            </a:r>
            <a:endParaRPr>
              <a:latin typeface="Consolas"/>
              <a:ea typeface="Consolas"/>
              <a:cs typeface="Consolas"/>
              <a:sym typeface="Consolas"/>
            </a:endParaRPr>
          </a:p>
          <a:p>
            <a:pPr indent="0" lvl="0" marL="0" rtl="0" algn="l">
              <a:spcBef>
                <a:spcPts val="600"/>
              </a:spcBef>
              <a:spcAft>
                <a:spcPts val="0"/>
              </a:spcAft>
              <a:buNone/>
            </a:pPr>
            <a:r>
              <a:t/>
            </a:r>
            <a:endParaRPr>
              <a:latin typeface="Consolas"/>
              <a:ea typeface="Consolas"/>
              <a:cs typeface="Consolas"/>
              <a:sym typeface="Consolas"/>
            </a:endParaRPr>
          </a:p>
          <a:p>
            <a:pPr indent="0" lvl="0" marL="0" rtl="0" algn="l">
              <a:spcBef>
                <a:spcPts val="600"/>
              </a:spcBef>
              <a:spcAft>
                <a:spcPts val="0"/>
              </a:spcAft>
              <a:buNone/>
            </a:pPr>
            <a:r>
              <a:t/>
            </a:r>
            <a:endParaRPr>
              <a:latin typeface="Consolas"/>
              <a:ea typeface="Consolas"/>
              <a:cs typeface="Consolas"/>
              <a:sym typeface="Consolas"/>
            </a:endParaRPr>
          </a:p>
          <a:p>
            <a:pPr indent="0" lvl="0" marL="0" rtl="0" algn="l">
              <a:spcBef>
                <a:spcPts val="600"/>
              </a:spcBef>
              <a:spcAft>
                <a:spcPts val="0"/>
              </a:spcAft>
              <a:buNone/>
            </a:pPr>
            <a:r>
              <a:rPr lang="en" sz="1600"/>
              <a:t>*: This is not completely true, e.g. we can also declare “interfaces” in .java files that may contain code. We’ll cover these </a:t>
            </a:r>
            <a:r>
              <a:rPr lang="en"/>
              <a:t>soon</a:t>
            </a:r>
            <a:r>
              <a:rPr lang="en" sz="1600"/>
              <a:t>.</a:t>
            </a:r>
            <a:endParaRPr sz="1600">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Java and Static Typing</a:t>
            </a:r>
            <a:endParaRPr/>
          </a:p>
        </p:txBody>
      </p:sp>
      <p:sp>
        <p:nvSpPr>
          <p:cNvPr id="380" name="Google Shape;380;p5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Java is statically typed!</a:t>
            </a:r>
            <a:endParaRPr/>
          </a:p>
          <a:p>
            <a:pPr indent="-330200" lvl="0" marL="457200" marR="0" rtl="0" algn="l">
              <a:lnSpc>
                <a:spcPct val="100000"/>
              </a:lnSpc>
              <a:spcBef>
                <a:spcPts val="600"/>
              </a:spcBef>
              <a:spcAft>
                <a:spcPts val="0"/>
              </a:spcAft>
              <a:buSzPts val="1600"/>
              <a:buChar char="●"/>
            </a:pPr>
            <a:r>
              <a:rPr lang="en"/>
              <a:t>All variables, parameters, and methods must have a declared type.</a:t>
            </a:r>
            <a:endParaRPr/>
          </a:p>
          <a:p>
            <a:pPr indent="-330200" lvl="0" marL="457200" marR="0" rtl="0" algn="l">
              <a:lnSpc>
                <a:spcPct val="100000"/>
              </a:lnSpc>
              <a:spcBef>
                <a:spcPts val="0"/>
              </a:spcBef>
              <a:spcAft>
                <a:spcPts val="0"/>
              </a:spcAft>
              <a:buSzPts val="1600"/>
              <a:buChar char="●"/>
            </a:pPr>
            <a:r>
              <a:rPr lang="en"/>
              <a:t>That type can never change.</a:t>
            </a:r>
            <a:endParaRPr/>
          </a:p>
          <a:p>
            <a:pPr indent="-330200" lvl="0" marL="457200" marR="0" rtl="0" algn="l">
              <a:lnSpc>
                <a:spcPct val="100000"/>
              </a:lnSpc>
              <a:spcBef>
                <a:spcPts val="0"/>
              </a:spcBef>
              <a:spcAft>
                <a:spcPts val="0"/>
              </a:spcAft>
              <a:buSzPts val="1600"/>
              <a:buChar char="●"/>
            </a:pPr>
            <a:r>
              <a:rPr lang="en"/>
              <a:t>Expressions also have a type, e.g. “</a:t>
            </a:r>
            <a:r>
              <a:rPr lang="en">
                <a:latin typeface="Consolas"/>
                <a:ea typeface="Consolas"/>
                <a:cs typeface="Consolas"/>
                <a:sym typeface="Consolas"/>
              </a:rPr>
              <a:t>larger(5, 10) + 3</a:t>
            </a:r>
            <a:r>
              <a:rPr lang="en"/>
              <a:t>” has type int.</a:t>
            </a:r>
            <a:endParaRPr/>
          </a:p>
          <a:p>
            <a:pPr indent="-330200" lvl="0" marL="457200" marR="0" rtl="0" algn="l">
              <a:lnSpc>
                <a:spcPct val="100000"/>
              </a:lnSpc>
              <a:spcBef>
                <a:spcPts val="0"/>
              </a:spcBef>
              <a:spcAft>
                <a:spcPts val="0"/>
              </a:spcAft>
              <a:buSzPts val="1600"/>
              <a:buChar char="●"/>
            </a:pPr>
            <a:r>
              <a:rPr lang="en"/>
              <a:t>The compiler checks that all the types in your program are compatible </a:t>
            </a:r>
            <a:r>
              <a:rPr b="1" lang="en"/>
              <a:t>before the program ever runs</a:t>
            </a:r>
            <a:r>
              <a:rPr lang="en"/>
              <a:t>!</a:t>
            </a:r>
            <a:endParaRPr/>
          </a:p>
          <a:p>
            <a:pPr indent="-330200" lvl="1" marL="914400" marR="0" rtl="0" algn="l">
              <a:lnSpc>
                <a:spcPct val="100000"/>
              </a:lnSpc>
              <a:spcBef>
                <a:spcPts val="0"/>
              </a:spcBef>
              <a:spcAft>
                <a:spcPts val="0"/>
              </a:spcAft>
              <a:buSzPts val="1600"/>
              <a:buChar char="○"/>
            </a:pPr>
            <a:r>
              <a:rPr lang="en"/>
              <a:t>e.g. </a:t>
            </a:r>
            <a:r>
              <a:rPr lang="en">
                <a:latin typeface="Consolas"/>
                <a:ea typeface="Consolas"/>
                <a:cs typeface="Consolas"/>
                <a:sym typeface="Consolas"/>
              </a:rPr>
              <a:t>String x = larger(5, 10) + 3</a:t>
            </a:r>
            <a:r>
              <a:rPr lang="en"/>
              <a:t> will fail to compile.</a:t>
            </a:r>
            <a:endParaRPr/>
          </a:p>
          <a:p>
            <a:pPr indent="-330200" lvl="1" marL="914400" marR="0" rtl="0" algn="l">
              <a:lnSpc>
                <a:spcPct val="100000"/>
              </a:lnSpc>
              <a:spcBef>
                <a:spcPts val="0"/>
              </a:spcBef>
              <a:spcAft>
                <a:spcPts val="0"/>
              </a:spcAft>
              <a:buSzPts val="1600"/>
              <a:buChar char="○"/>
            </a:pPr>
            <a:r>
              <a:rPr lang="en"/>
              <a:t>This is unlike a language like Python, where type checks are performed DURING execution.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Reflections on Static Typing</a:t>
            </a:r>
            <a:endParaRPr/>
          </a:p>
        </p:txBody>
      </p:sp>
      <p:sp>
        <p:nvSpPr>
          <p:cNvPr id="386" name="Google Shape;386;p5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The Good:</a:t>
            </a:r>
            <a:endParaRPr/>
          </a:p>
          <a:p>
            <a:pPr indent="-330200" lvl="0" marL="457200" marR="0" rtl="0" algn="l">
              <a:lnSpc>
                <a:spcPct val="100000"/>
              </a:lnSpc>
              <a:spcBef>
                <a:spcPts val="600"/>
              </a:spcBef>
              <a:spcAft>
                <a:spcPts val="0"/>
              </a:spcAft>
              <a:buSzPts val="1600"/>
              <a:buChar char="●"/>
            </a:pPr>
            <a:r>
              <a:rPr lang="en"/>
              <a:t>Catches certain types of errors, making it easier on the programmer to debug their code.</a:t>
            </a:r>
            <a:endParaRPr/>
          </a:p>
          <a:p>
            <a:pPr indent="-330200" lvl="0" marL="457200" marR="0" rtl="0" algn="l">
              <a:lnSpc>
                <a:spcPct val="100000"/>
              </a:lnSpc>
              <a:spcBef>
                <a:spcPts val="0"/>
              </a:spcBef>
              <a:spcAft>
                <a:spcPts val="0"/>
              </a:spcAft>
              <a:buSzPts val="1600"/>
              <a:buChar char="●"/>
            </a:pPr>
            <a:r>
              <a:rPr lang="en"/>
              <a:t>Type errors can (almost) never occur on end user’s computer.</a:t>
            </a:r>
            <a:endParaRPr/>
          </a:p>
          <a:p>
            <a:pPr indent="-330200" lvl="0" marL="457200" marR="0" rtl="0" algn="l">
              <a:lnSpc>
                <a:spcPct val="100000"/>
              </a:lnSpc>
              <a:spcBef>
                <a:spcPts val="0"/>
              </a:spcBef>
              <a:spcAft>
                <a:spcPts val="0"/>
              </a:spcAft>
              <a:buSzPts val="1600"/>
              <a:buChar char="●"/>
            </a:pPr>
            <a:r>
              <a:rPr lang="en"/>
              <a:t>Makes it easier to read and reason about code.</a:t>
            </a:r>
            <a:endParaRPr/>
          </a:p>
          <a:p>
            <a:pPr indent="-330200" lvl="0" marL="457200" marR="0" rtl="0" algn="l">
              <a:lnSpc>
                <a:spcPct val="100000"/>
              </a:lnSpc>
              <a:spcBef>
                <a:spcPts val="0"/>
              </a:spcBef>
              <a:spcAft>
                <a:spcPts val="0"/>
              </a:spcAft>
              <a:buSzPts val="1600"/>
              <a:buChar char="●"/>
            </a:pPr>
            <a:r>
              <a:rPr lang="en"/>
              <a:t>Code can run more efficiently, e.g. no need to do expensive runtime type checks.</a:t>
            </a:r>
            <a:endParaRPr/>
          </a:p>
          <a:p>
            <a:pPr indent="0" lvl="0" marL="0" marR="0" rtl="0" algn="l">
              <a:lnSpc>
                <a:spcPct val="100000"/>
              </a:lnSpc>
              <a:spcBef>
                <a:spcPts val="600"/>
              </a:spcBef>
              <a:spcAft>
                <a:spcPts val="0"/>
              </a:spcAft>
              <a:buNone/>
            </a:pPr>
            <a:br>
              <a:rPr lang="en"/>
            </a:br>
            <a:r>
              <a:rPr lang="en"/>
              <a:t>The Bad:</a:t>
            </a:r>
            <a:endParaRPr/>
          </a:p>
          <a:p>
            <a:pPr indent="-330200" lvl="0" marL="457200" marR="0" rtl="0" algn="l">
              <a:lnSpc>
                <a:spcPct val="100000"/>
              </a:lnSpc>
              <a:spcBef>
                <a:spcPts val="600"/>
              </a:spcBef>
              <a:spcAft>
                <a:spcPts val="0"/>
              </a:spcAft>
              <a:buSzPts val="1600"/>
              <a:buChar char="●"/>
            </a:pPr>
            <a:r>
              <a:rPr lang="en"/>
              <a:t>Code is more verbose.</a:t>
            </a:r>
            <a:endParaRPr/>
          </a:p>
          <a:p>
            <a:pPr indent="-330200" lvl="0" marL="457200" marR="0" rtl="0" algn="l">
              <a:lnSpc>
                <a:spcPct val="100000"/>
              </a:lnSpc>
              <a:spcBef>
                <a:spcPts val="0"/>
              </a:spcBef>
              <a:spcAft>
                <a:spcPts val="0"/>
              </a:spcAft>
              <a:buSzPts val="1600"/>
              <a:buChar char="●"/>
            </a:pPr>
            <a:r>
              <a:rPr lang="en"/>
              <a:t>Code is less general, e.g. would need a second </a:t>
            </a:r>
            <a:r>
              <a:rPr lang="en">
                <a:latin typeface="Consolas"/>
                <a:ea typeface="Consolas"/>
                <a:cs typeface="Consolas"/>
                <a:sym typeface="Consolas"/>
              </a:rPr>
              <a:t>larger</a:t>
            </a:r>
            <a:r>
              <a:rPr lang="en"/>
              <a:t> function to compare non-integers like 5.5.</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5">
                                            <p:txEl>
                                              <p:pRg end="0" st="0"/>
                                            </p:txEl>
                                          </p:spTgt>
                                        </p:tgtEl>
                                        <p:attrNameLst>
                                          <p:attrName>style.visibility</p:attrName>
                                        </p:attrNameLst>
                                      </p:cBhvr>
                                      <p:to>
                                        <p:strVal val="visible"/>
                                      </p:to>
                                    </p:set>
                                    <p:animEffect filter="fade" transition="in">
                                      <p:cBhvr>
                                        <p:cTn dur="1"/>
                                        <p:tgtEl>
                                          <p:spTgt spid="385">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92" name="Google Shape;392;p57"/>
          <p:cNvSpPr txBox="1"/>
          <p:nvPr>
            <p:ph idx="1" type="body"/>
          </p:nvPr>
        </p:nvSpPr>
        <p:spPr>
          <a:xfrm>
            <a:off x="4812375" y="402200"/>
            <a:ext cx="42753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a:solidFill>
                <a:schemeClr val="dk2"/>
              </a:solidFill>
            </a:endParaRPr>
          </a:p>
          <a:p>
            <a:pPr indent="-330200" lvl="0" marL="457200" rtl="0" algn="l">
              <a:spcBef>
                <a:spcPts val="600"/>
              </a:spcBef>
              <a:spcAft>
                <a:spcPts val="0"/>
              </a:spcAft>
              <a:buClr>
                <a:schemeClr val="dk2"/>
              </a:buClr>
              <a:buSzPts val="1600"/>
              <a:buChar char="•"/>
            </a:pPr>
            <a:r>
              <a:rPr lang="en">
                <a:solidFill>
                  <a:schemeClr val="dk2"/>
                </a:solidFill>
              </a:rPr>
              <a:t>Welcome!</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Welcome to 61B</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61B Logistics</a:t>
            </a:r>
            <a:endParaRPr b="1">
              <a:solidFill>
                <a:schemeClr val="accent3"/>
              </a:solidFill>
              <a:latin typeface="Roboto"/>
              <a:ea typeface="Roboto"/>
              <a:cs typeface="Roboto"/>
              <a:sym typeface="Roboto"/>
            </a:endParaRPr>
          </a:p>
          <a:p>
            <a:pPr indent="-330200" lvl="0" marL="457200" rtl="0" algn="l">
              <a:spcBef>
                <a:spcPts val="0"/>
              </a:spcBef>
              <a:spcAft>
                <a:spcPts val="0"/>
              </a:spcAft>
              <a:buClr>
                <a:schemeClr val="dk2"/>
              </a:buClr>
              <a:buSzPts val="1600"/>
              <a:buChar char="•"/>
            </a:pPr>
            <a:r>
              <a:rPr lang="en">
                <a:solidFill>
                  <a:schemeClr val="dk2"/>
                </a:solidFill>
              </a:rPr>
              <a:t>Our First Java Programs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World</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Numbers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Larger</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Reflections on Java</a:t>
            </a:r>
            <a:endParaRPr>
              <a:solidFill>
                <a:schemeClr val="dk2"/>
              </a:solidFill>
            </a:endParaRPr>
          </a:p>
          <a:p>
            <a:pPr indent="-330200" lvl="0" marL="4572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 Workflow</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Compilation</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IntelliJ</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HW0: Due Friday!</a:t>
            </a:r>
            <a:endParaRPr>
              <a:solidFill>
                <a:schemeClr val="dk2"/>
              </a:solidFill>
            </a:endParaRPr>
          </a:p>
        </p:txBody>
      </p:sp>
      <p:sp>
        <p:nvSpPr>
          <p:cNvPr id="393" name="Google Shape;393;p57"/>
          <p:cNvSpPr txBox="1"/>
          <p:nvPr>
            <p:ph type="title"/>
          </p:nvPr>
        </p:nvSpPr>
        <p:spPr>
          <a:xfrm>
            <a:off x="177925" y="2003300"/>
            <a:ext cx="42753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Compilation</a:t>
            </a:r>
            <a:endParaRPr>
              <a:solidFill>
                <a:schemeClr val="accent3"/>
              </a:solidFill>
            </a:endParaRPr>
          </a:p>
        </p:txBody>
      </p:sp>
      <p:sp>
        <p:nvSpPr>
          <p:cNvPr id="394" name="Google Shape;394;p57"/>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 CS61B, Fall 2023</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8" name="Shape 398"/>
        <p:cNvGrpSpPr/>
        <p:nvPr/>
      </p:nvGrpSpPr>
      <p:grpSpPr>
        <a:xfrm>
          <a:off x="0" y="0"/>
          <a:ext cx="0" cy="0"/>
          <a:chOff x="0" y="0"/>
          <a:chExt cx="0" cy="0"/>
        </a:xfrm>
      </p:grpSpPr>
      <p:sp>
        <p:nvSpPr>
          <p:cNvPr id="399" name="Google Shape;399;p5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 Compilation in Terminal</a:t>
            </a:r>
            <a:endParaRPr/>
          </a:p>
        </p:txBody>
      </p:sp>
      <p:sp>
        <p:nvSpPr>
          <p:cNvPr id="400" name="Google Shape;400;p58"/>
          <p:cNvSpPr txBox="1"/>
          <p:nvPr/>
        </p:nvSpPr>
        <p:spPr>
          <a:xfrm>
            <a:off x="326225" y="608675"/>
            <a:ext cx="3638400" cy="2610000"/>
          </a:xfrm>
          <a:prstGeom prst="rect">
            <a:avLst/>
          </a:prstGeom>
          <a:solidFill>
            <a:srgbClr val="000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AA84F"/>
                </a:solidFill>
                <a:highlight>
                  <a:srgbClr val="000000"/>
                </a:highlight>
                <a:latin typeface="Consolas"/>
                <a:ea typeface="Consolas"/>
                <a:cs typeface="Consolas"/>
                <a:sym typeface="Consolas"/>
              </a:rPr>
              <a:t>jug</a:t>
            </a:r>
            <a:r>
              <a:rPr lang="en">
                <a:solidFill>
                  <a:srgbClr val="FFFFFF"/>
                </a:solidFill>
                <a:highlight>
                  <a:srgbClr val="000000"/>
                </a:highlight>
                <a:latin typeface="Consolas"/>
                <a:ea typeface="Consolas"/>
                <a:cs typeface="Consolas"/>
                <a:sym typeface="Consolas"/>
              </a:rPr>
              <a:t> </a:t>
            </a:r>
            <a:r>
              <a:rPr lang="en">
                <a:solidFill>
                  <a:srgbClr val="FFD966"/>
                </a:solidFill>
                <a:highlight>
                  <a:srgbClr val="000000"/>
                </a:highlight>
                <a:latin typeface="Consolas"/>
                <a:ea typeface="Consolas"/>
                <a:cs typeface="Consolas"/>
                <a:sym typeface="Consolas"/>
              </a:rPr>
              <a:t>~/.../intro1</a:t>
            </a:r>
            <a:endParaRPr>
              <a:solidFill>
                <a:srgbClr val="93C47D"/>
              </a:solidFill>
              <a:highlight>
                <a:srgbClr val="000000"/>
              </a:highlight>
              <a:latin typeface="Consolas"/>
              <a:ea typeface="Consolas"/>
              <a:cs typeface="Consolas"/>
              <a:sym typeface="Consolas"/>
            </a:endParaRPr>
          </a:p>
          <a:p>
            <a:pPr indent="0" lvl="0" marL="0" rtl="0" algn="l">
              <a:spcBef>
                <a:spcPts val="0"/>
              </a:spcBef>
              <a:spcAft>
                <a:spcPts val="0"/>
              </a:spcAft>
              <a:buNone/>
            </a:pPr>
            <a:r>
              <a:rPr lang="en">
                <a:solidFill>
                  <a:srgbClr val="93C47D"/>
                </a:solidFill>
                <a:highlight>
                  <a:srgbClr val="000000"/>
                </a:highlight>
                <a:latin typeface="Consolas"/>
                <a:ea typeface="Consolas"/>
                <a:cs typeface="Consolas"/>
                <a:sym typeface="Consolas"/>
              </a:rPr>
              <a:t>$</a:t>
            </a:r>
            <a:r>
              <a:rPr lang="en">
                <a:solidFill>
                  <a:srgbClr val="FFFFFF"/>
                </a:solidFill>
                <a:highlight>
                  <a:srgbClr val="000000"/>
                </a:highlight>
                <a:latin typeface="Consolas"/>
                <a:ea typeface="Consolas"/>
                <a:cs typeface="Consolas"/>
                <a:sym typeface="Consolas"/>
              </a:rPr>
              <a:t> ls</a:t>
            </a:r>
            <a:endParaRPr>
              <a:solidFill>
                <a:srgbClr val="FFFFFF"/>
              </a:solidFill>
              <a:highlight>
                <a:srgbClr val="000000"/>
              </a:highlight>
              <a:latin typeface="Consolas"/>
              <a:ea typeface="Consolas"/>
              <a:cs typeface="Consolas"/>
              <a:sym typeface="Consolas"/>
            </a:endParaRPr>
          </a:p>
          <a:p>
            <a:pPr indent="0" lvl="0" marL="0" rtl="0" algn="l">
              <a:spcBef>
                <a:spcPts val="0"/>
              </a:spcBef>
              <a:spcAft>
                <a:spcPts val="0"/>
              </a:spcAft>
              <a:buNone/>
            </a:pPr>
            <a:r>
              <a:rPr lang="en">
                <a:solidFill>
                  <a:srgbClr val="FFFFFF"/>
                </a:solidFill>
                <a:highlight>
                  <a:srgbClr val="000000"/>
                </a:highlight>
                <a:latin typeface="Consolas"/>
                <a:ea typeface="Consolas"/>
                <a:cs typeface="Consolas"/>
                <a:sym typeface="Consolas"/>
              </a:rPr>
              <a:t>HelloWorld.java</a:t>
            </a:r>
            <a:endParaRPr>
              <a:solidFill>
                <a:srgbClr val="FFFFFF"/>
              </a:solidFill>
              <a:highlight>
                <a:srgbClr val="000000"/>
              </a:highlight>
              <a:latin typeface="Consolas"/>
              <a:ea typeface="Consolas"/>
              <a:cs typeface="Consolas"/>
              <a:sym typeface="Consolas"/>
            </a:endParaRPr>
          </a:p>
          <a:p>
            <a:pPr indent="0" lvl="0" marL="0" rtl="0" algn="l">
              <a:spcBef>
                <a:spcPts val="0"/>
              </a:spcBef>
              <a:spcAft>
                <a:spcPts val="0"/>
              </a:spcAft>
              <a:buNone/>
            </a:pPr>
            <a:r>
              <a:t/>
            </a:r>
            <a:endParaRPr>
              <a:solidFill>
                <a:srgbClr val="FFFFFF"/>
              </a:solidFill>
              <a:highlight>
                <a:srgbClr val="000000"/>
              </a:highlight>
              <a:latin typeface="Consolas"/>
              <a:ea typeface="Consolas"/>
              <a:cs typeface="Consolas"/>
              <a:sym typeface="Consolas"/>
            </a:endParaRPr>
          </a:p>
          <a:p>
            <a:pPr indent="0" lvl="0" marL="0" rtl="0" algn="l">
              <a:spcBef>
                <a:spcPts val="0"/>
              </a:spcBef>
              <a:spcAft>
                <a:spcPts val="0"/>
              </a:spcAft>
              <a:buNone/>
            </a:pPr>
            <a:r>
              <a:rPr lang="en">
                <a:solidFill>
                  <a:srgbClr val="93C47D"/>
                </a:solidFill>
                <a:highlight>
                  <a:schemeClr val="dk1"/>
                </a:highlight>
                <a:latin typeface="Consolas"/>
                <a:ea typeface="Consolas"/>
                <a:cs typeface="Consolas"/>
                <a:sym typeface="Consolas"/>
              </a:rPr>
              <a:t>$</a:t>
            </a:r>
            <a:r>
              <a:rPr lang="en">
                <a:solidFill>
                  <a:schemeClr val="lt1"/>
                </a:solidFill>
                <a:highlight>
                  <a:schemeClr val="dk1"/>
                </a:highlight>
                <a:latin typeface="Consolas"/>
                <a:ea typeface="Consolas"/>
                <a:cs typeface="Consolas"/>
                <a:sym typeface="Consolas"/>
              </a:rPr>
              <a:t> javac HelloWorld.java</a:t>
            </a:r>
            <a:endParaRPr>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rPr lang="en">
                <a:solidFill>
                  <a:srgbClr val="93C47D"/>
                </a:solidFill>
                <a:highlight>
                  <a:schemeClr val="dk1"/>
                </a:highlight>
                <a:latin typeface="Consolas"/>
                <a:ea typeface="Consolas"/>
                <a:cs typeface="Consolas"/>
                <a:sym typeface="Consolas"/>
              </a:rPr>
              <a:t>$</a:t>
            </a:r>
            <a:r>
              <a:rPr lang="en">
                <a:solidFill>
                  <a:schemeClr val="lt1"/>
                </a:solidFill>
                <a:highlight>
                  <a:schemeClr val="dk1"/>
                </a:highlight>
                <a:latin typeface="Consolas"/>
                <a:ea typeface="Consolas"/>
                <a:cs typeface="Consolas"/>
                <a:sym typeface="Consolas"/>
              </a:rPr>
              <a:t> ls</a:t>
            </a:r>
            <a:endParaRPr>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rPr lang="en">
                <a:solidFill>
                  <a:schemeClr val="lt1"/>
                </a:solidFill>
                <a:highlight>
                  <a:schemeClr val="dk1"/>
                </a:highlight>
                <a:latin typeface="Consolas"/>
                <a:ea typeface="Consolas"/>
                <a:cs typeface="Consolas"/>
                <a:sym typeface="Consolas"/>
              </a:rPr>
              <a:t>HelloWorld.class  HelloWorld.java</a:t>
            </a:r>
            <a:endParaRPr>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t/>
            </a:r>
            <a:endParaRPr>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rPr lang="en">
                <a:solidFill>
                  <a:srgbClr val="93C47D"/>
                </a:solidFill>
                <a:highlight>
                  <a:schemeClr val="dk1"/>
                </a:highlight>
                <a:latin typeface="Consolas"/>
                <a:ea typeface="Consolas"/>
                <a:cs typeface="Consolas"/>
                <a:sym typeface="Consolas"/>
              </a:rPr>
              <a:t>$</a:t>
            </a:r>
            <a:r>
              <a:rPr lang="en">
                <a:solidFill>
                  <a:schemeClr val="lt1"/>
                </a:solidFill>
                <a:highlight>
                  <a:schemeClr val="dk1"/>
                </a:highlight>
                <a:latin typeface="Consolas"/>
                <a:ea typeface="Consolas"/>
                <a:cs typeface="Consolas"/>
                <a:sym typeface="Consolas"/>
              </a:rPr>
              <a:t> java HelloWorld</a:t>
            </a:r>
            <a:endParaRPr>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rPr lang="en">
                <a:solidFill>
                  <a:schemeClr val="lt1"/>
                </a:solidFill>
                <a:highlight>
                  <a:schemeClr val="dk1"/>
                </a:highlight>
                <a:latin typeface="Consolas"/>
                <a:ea typeface="Consolas"/>
                <a:cs typeface="Consolas"/>
                <a:sym typeface="Consolas"/>
              </a:rPr>
              <a:t>Hello World!</a:t>
            </a:r>
            <a:endParaRPr>
              <a:solidFill>
                <a:srgbClr val="FFFFFF"/>
              </a:solidFill>
              <a:highlight>
                <a:srgbClr val="000000"/>
              </a:highlight>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5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Compilation vs. Interpretation</a:t>
            </a:r>
            <a:endParaRPr/>
          </a:p>
        </p:txBody>
      </p:sp>
      <p:sp>
        <p:nvSpPr>
          <p:cNvPr id="406" name="Google Shape;406;p59"/>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 Java, compilation and interpretation are two separate steps.</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407" name="Google Shape;407;p59"/>
          <p:cNvSpPr/>
          <p:nvPr/>
        </p:nvSpPr>
        <p:spPr>
          <a:xfrm>
            <a:off x="83406" y="1897250"/>
            <a:ext cx="1650300" cy="344700"/>
          </a:xfrm>
          <a:prstGeom prst="roundRect">
            <a:avLst>
              <a:gd fmla="val 16667" name="adj"/>
            </a:avLst>
          </a:prstGeom>
          <a:solidFill>
            <a:srgbClr val="CC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Ubuntu Mono"/>
                <a:ea typeface="Ubuntu Mono"/>
                <a:cs typeface="Ubuntu Mono"/>
                <a:sym typeface="Ubuntu Mono"/>
              </a:rPr>
              <a:t>Hello.java</a:t>
            </a:r>
            <a:endParaRPr sz="1800">
              <a:latin typeface="Ubuntu Mono"/>
              <a:ea typeface="Ubuntu Mono"/>
              <a:cs typeface="Ubuntu Mono"/>
              <a:sym typeface="Ubuntu Mono"/>
            </a:endParaRPr>
          </a:p>
        </p:txBody>
      </p:sp>
      <p:sp>
        <p:nvSpPr>
          <p:cNvPr id="408" name="Google Shape;408;p59"/>
          <p:cNvSpPr/>
          <p:nvPr/>
        </p:nvSpPr>
        <p:spPr>
          <a:xfrm>
            <a:off x="3890578" y="1897250"/>
            <a:ext cx="1650300" cy="344700"/>
          </a:xfrm>
          <a:prstGeom prst="roundRect">
            <a:avLst>
              <a:gd fmla="val 16667" name="adj"/>
            </a:avLst>
          </a:prstGeom>
          <a:solidFill>
            <a:srgbClr val="CC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Ubuntu Mono"/>
                <a:ea typeface="Ubuntu Mono"/>
                <a:cs typeface="Ubuntu Mono"/>
                <a:sym typeface="Ubuntu Mono"/>
              </a:rPr>
              <a:t>Hello.class</a:t>
            </a:r>
            <a:endParaRPr sz="1800">
              <a:latin typeface="Ubuntu Mono"/>
              <a:ea typeface="Ubuntu Mono"/>
              <a:cs typeface="Ubuntu Mono"/>
              <a:sym typeface="Ubuntu Mono"/>
            </a:endParaRPr>
          </a:p>
        </p:txBody>
      </p:sp>
      <p:cxnSp>
        <p:nvCxnSpPr>
          <p:cNvPr id="409" name="Google Shape;409;p59"/>
          <p:cNvCxnSpPr/>
          <p:nvPr/>
        </p:nvCxnSpPr>
        <p:spPr>
          <a:xfrm>
            <a:off x="1876624" y="2069600"/>
            <a:ext cx="462600" cy="0"/>
          </a:xfrm>
          <a:prstGeom prst="straightConnector1">
            <a:avLst/>
          </a:prstGeom>
          <a:noFill/>
          <a:ln cap="flat" cmpd="sng" w="19050">
            <a:solidFill>
              <a:srgbClr val="666666"/>
            </a:solidFill>
            <a:prstDash val="solid"/>
            <a:round/>
            <a:headEnd len="med" w="med" type="none"/>
            <a:tailEnd len="med" w="med" type="triangle"/>
          </a:ln>
        </p:spPr>
      </p:cxnSp>
      <p:sp>
        <p:nvSpPr>
          <p:cNvPr id="410" name="Google Shape;410;p59"/>
          <p:cNvSpPr/>
          <p:nvPr/>
        </p:nvSpPr>
        <p:spPr>
          <a:xfrm>
            <a:off x="2482142" y="1915850"/>
            <a:ext cx="660000" cy="307500"/>
          </a:xfrm>
          <a:prstGeom prst="rect">
            <a:avLst/>
          </a:prstGeom>
          <a:solidFill>
            <a:srgbClr val="F1C232"/>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Ubuntu Mono"/>
                <a:ea typeface="Ubuntu Mono"/>
                <a:cs typeface="Ubuntu Mono"/>
                <a:sym typeface="Ubuntu Mono"/>
              </a:rPr>
              <a:t>javac</a:t>
            </a:r>
            <a:endParaRPr>
              <a:latin typeface="Ubuntu Mono"/>
              <a:ea typeface="Ubuntu Mono"/>
              <a:cs typeface="Ubuntu Mono"/>
              <a:sym typeface="Ubuntu Mono"/>
            </a:endParaRPr>
          </a:p>
        </p:txBody>
      </p:sp>
      <p:cxnSp>
        <p:nvCxnSpPr>
          <p:cNvPr id="411" name="Google Shape;411;p59"/>
          <p:cNvCxnSpPr/>
          <p:nvPr/>
        </p:nvCxnSpPr>
        <p:spPr>
          <a:xfrm>
            <a:off x="3285060" y="2069600"/>
            <a:ext cx="462600" cy="0"/>
          </a:xfrm>
          <a:prstGeom prst="straightConnector1">
            <a:avLst/>
          </a:prstGeom>
          <a:noFill/>
          <a:ln cap="flat" cmpd="sng" w="19050">
            <a:solidFill>
              <a:srgbClr val="666666"/>
            </a:solidFill>
            <a:prstDash val="solid"/>
            <a:round/>
            <a:headEnd len="med" w="med" type="none"/>
            <a:tailEnd len="med" w="med" type="triangle"/>
          </a:ln>
        </p:spPr>
      </p:cxnSp>
      <p:cxnSp>
        <p:nvCxnSpPr>
          <p:cNvPr id="412" name="Google Shape;412;p59"/>
          <p:cNvCxnSpPr/>
          <p:nvPr/>
        </p:nvCxnSpPr>
        <p:spPr>
          <a:xfrm>
            <a:off x="5683796" y="2069600"/>
            <a:ext cx="462600" cy="0"/>
          </a:xfrm>
          <a:prstGeom prst="straightConnector1">
            <a:avLst/>
          </a:prstGeom>
          <a:noFill/>
          <a:ln cap="flat" cmpd="sng" w="19050">
            <a:solidFill>
              <a:srgbClr val="666666"/>
            </a:solidFill>
            <a:prstDash val="solid"/>
            <a:round/>
            <a:headEnd len="med" w="med" type="none"/>
            <a:tailEnd len="med" w="med" type="triangle"/>
          </a:ln>
        </p:spPr>
      </p:cxnSp>
      <p:sp>
        <p:nvSpPr>
          <p:cNvPr id="413" name="Google Shape;413;p59"/>
          <p:cNvSpPr/>
          <p:nvPr/>
        </p:nvSpPr>
        <p:spPr>
          <a:xfrm>
            <a:off x="6289314" y="1915850"/>
            <a:ext cx="660000" cy="307500"/>
          </a:xfrm>
          <a:prstGeom prst="rect">
            <a:avLst/>
          </a:prstGeom>
          <a:solidFill>
            <a:srgbClr val="F1C232"/>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Ubuntu Mono"/>
                <a:ea typeface="Ubuntu Mono"/>
                <a:cs typeface="Ubuntu Mono"/>
                <a:sym typeface="Ubuntu Mono"/>
              </a:rPr>
              <a:t>java</a:t>
            </a:r>
            <a:endParaRPr>
              <a:latin typeface="Ubuntu Mono"/>
              <a:ea typeface="Ubuntu Mono"/>
              <a:cs typeface="Ubuntu Mono"/>
              <a:sym typeface="Ubuntu Mono"/>
            </a:endParaRPr>
          </a:p>
        </p:txBody>
      </p:sp>
      <p:cxnSp>
        <p:nvCxnSpPr>
          <p:cNvPr id="414" name="Google Shape;414;p59"/>
          <p:cNvCxnSpPr/>
          <p:nvPr/>
        </p:nvCxnSpPr>
        <p:spPr>
          <a:xfrm>
            <a:off x="7092232" y="2069600"/>
            <a:ext cx="462600" cy="0"/>
          </a:xfrm>
          <a:prstGeom prst="straightConnector1">
            <a:avLst/>
          </a:prstGeom>
          <a:noFill/>
          <a:ln cap="flat" cmpd="sng" w="19050">
            <a:solidFill>
              <a:srgbClr val="666666"/>
            </a:solidFill>
            <a:prstDash val="solid"/>
            <a:round/>
            <a:headEnd len="med" w="med" type="none"/>
            <a:tailEnd len="med" w="med" type="triangle"/>
          </a:ln>
        </p:spPr>
      </p:cxnSp>
      <p:sp>
        <p:nvSpPr>
          <p:cNvPr id="415" name="Google Shape;415;p59"/>
          <p:cNvSpPr/>
          <p:nvPr/>
        </p:nvSpPr>
        <p:spPr>
          <a:xfrm>
            <a:off x="7697750" y="1612388"/>
            <a:ext cx="1362852" cy="914436"/>
          </a:xfrm>
          <a:prstGeom prst="cloud">
            <a:avLst/>
          </a:prstGeom>
          <a:solidFill>
            <a:srgbClr val="EAD1D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stuff</a:t>
            </a:r>
            <a:endParaRPr/>
          </a:p>
          <a:p>
            <a:pPr indent="0" lvl="0" marL="0" rtl="0" algn="l">
              <a:spcBef>
                <a:spcPts val="0"/>
              </a:spcBef>
              <a:spcAft>
                <a:spcPts val="0"/>
              </a:spcAft>
              <a:buNone/>
            </a:pPr>
            <a:r>
              <a:rPr lang="en"/>
              <a:t>happens</a:t>
            </a:r>
            <a:endParaRPr/>
          </a:p>
        </p:txBody>
      </p:sp>
      <p:sp>
        <p:nvSpPr>
          <p:cNvPr id="416" name="Google Shape;416;p59"/>
          <p:cNvSpPr txBox="1"/>
          <p:nvPr/>
        </p:nvSpPr>
        <p:spPr>
          <a:xfrm>
            <a:off x="2356946" y="1576914"/>
            <a:ext cx="911400" cy="3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Compiler</a:t>
            </a:r>
            <a:endParaRPr/>
          </a:p>
        </p:txBody>
      </p:sp>
      <p:sp>
        <p:nvSpPr>
          <p:cNvPr id="417" name="Google Shape;417;p59"/>
          <p:cNvSpPr txBox="1"/>
          <p:nvPr/>
        </p:nvSpPr>
        <p:spPr>
          <a:xfrm>
            <a:off x="6118717" y="1576925"/>
            <a:ext cx="1124100" cy="3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Interpreter</a:t>
            </a:r>
            <a:endParaRPr/>
          </a:p>
        </p:txBody>
      </p:sp>
      <p:sp>
        <p:nvSpPr>
          <p:cNvPr id="418" name="Google Shape;418;p59"/>
          <p:cNvSpPr txBox="1"/>
          <p:nvPr/>
        </p:nvSpPr>
        <p:spPr>
          <a:xfrm>
            <a:off x="248300" y="2612175"/>
            <a:ext cx="8731200" cy="21852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2000">
                <a:solidFill>
                  <a:schemeClr val="dk1"/>
                </a:solidFill>
                <a:latin typeface="Calibri"/>
                <a:ea typeface="Calibri"/>
                <a:cs typeface="Calibri"/>
                <a:sym typeface="Calibri"/>
              </a:rPr>
              <a:t>Why make a class file at all?</a:t>
            </a:r>
            <a:endParaRPr sz="2000">
              <a:solidFill>
                <a:schemeClr val="dk1"/>
              </a:solidFill>
              <a:latin typeface="Calibri"/>
              <a:ea typeface="Calibri"/>
              <a:cs typeface="Calibri"/>
              <a:sym typeface="Calibri"/>
            </a:endParaRPr>
          </a:p>
          <a:p>
            <a:pPr indent="-355600" lvl="0" marL="457200" rtl="0" algn="l">
              <a:spcBef>
                <a:spcPts val="60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.class file has been type checked. Distributed code is safer.</a:t>
            </a:r>
            <a:endParaRPr sz="2000">
              <a:solidFill>
                <a:schemeClr val="dk1"/>
              </a:solidFill>
              <a:latin typeface="Calibri"/>
              <a:ea typeface="Calibri"/>
              <a:cs typeface="Calibri"/>
              <a:sym typeface="Calibri"/>
            </a:endParaRPr>
          </a:p>
          <a:p>
            <a:pPr indent="-355600" lvl="0" marL="457200" rtl="0" algn="l">
              <a:spcBef>
                <a:spcPts val="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.class files are ‘simpler’ for machine to execute. Distributed code is faster.</a:t>
            </a:r>
            <a:endParaRPr sz="2000">
              <a:solidFill>
                <a:schemeClr val="dk1"/>
              </a:solidFill>
              <a:latin typeface="Calibri"/>
              <a:ea typeface="Calibri"/>
              <a:cs typeface="Calibri"/>
              <a:sym typeface="Calibri"/>
            </a:endParaRPr>
          </a:p>
          <a:p>
            <a:pPr indent="-355600" lvl="0" marL="457200" rtl="0" algn="l">
              <a:spcBef>
                <a:spcPts val="0"/>
              </a:spcBef>
              <a:spcAft>
                <a:spcPts val="0"/>
              </a:spcAft>
              <a:buClr>
                <a:schemeClr val="dk1"/>
              </a:buClr>
              <a:buSzPts val="2000"/>
              <a:buFont typeface="Calibri"/>
              <a:buChar char="●"/>
            </a:pPr>
            <a:r>
              <a:rPr lang="en" sz="2000">
                <a:solidFill>
                  <a:schemeClr val="dk1"/>
                </a:solidFill>
                <a:latin typeface="Calibri"/>
                <a:ea typeface="Calibri"/>
                <a:cs typeface="Calibri"/>
                <a:sym typeface="Calibri"/>
              </a:rPr>
              <a:t>Minor benefit: Protects your intellectual property. No need to give out source.</a:t>
            </a:r>
            <a:endParaRPr sz="2000">
              <a:solidFill>
                <a:schemeClr val="dk1"/>
              </a:solidFill>
              <a:latin typeface="Calibri"/>
              <a:ea typeface="Calibri"/>
              <a:cs typeface="Calibri"/>
              <a:sym typeface="Calibri"/>
            </a:endParaRPr>
          </a:p>
        </p:txBody>
      </p:sp>
      <p:sp>
        <p:nvSpPr>
          <p:cNvPr id="419" name="Google Shape;419;p59"/>
          <p:cNvSpPr txBox="1"/>
          <p:nvPr/>
        </p:nvSpPr>
        <p:spPr>
          <a:xfrm>
            <a:off x="8303575" y="3696007"/>
            <a:ext cx="462600" cy="40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grpSp>
        <p:nvGrpSpPr>
          <p:cNvPr id="420" name="Google Shape;420;p59"/>
          <p:cNvGrpSpPr/>
          <p:nvPr/>
        </p:nvGrpSpPr>
        <p:grpSpPr>
          <a:xfrm>
            <a:off x="2848700" y="4101760"/>
            <a:ext cx="5686200" cy="1042350"/>
            <a:chOff x="2848700" y="4101760"/>
            <a:chExt cx="5686200" cy="1042350"/>
          </a:xfrm>
        </p:grpSpPr>
        <p:sp>
          <p:nvSpPr>
            <p:cNvPr id="421" name="Google Shape;421;p59"/>
            <p:cNvSpPr txBox="1"/>
            <p:nvPr/>
          </p:nvSpPr>
          <p:spPr>
            <a:xfrm>
              <a:off x="2848700" y="4738210"/>
              <a:ext cx="5478000" cy="40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E0712"/>
                  </a:solidFill>
                </a:rPr>
                <a:t>Note: .class files are easily reversible into similar looking Java files.</a:t>
              </a:r>
              <a:endParaRPr>
                <a:solidFill>
                  <a:srgbClr val="BE0712"/>
                </a:solidFill>
              </a:endParaRPr>
            </a:p>
          </p:txBody>
        </p:sp>
        <p:cxnSp>
          <p:nvCxnSpPr>
            <p:cNvPr id="422" name="Google Shape;422;p59"/>
            <p:cNvCxnSpPr>
              <a:stCxn id="421" idx="3"/>
              <a:endCxn id="419" idx="2"/>
            </p:cNvCxnSpPr>
            <p:nvPr/>
          </p:nvCxnSpPr>
          <p:spPr>
            <a:xfrm flipH="1" rot="10800000">
              <a:off x="8326700" y="4101760"/>
              <a:ext cx="208200" cy="839400"/>
            </a:xfrm>
            <a:prstGeom prst="bentConnector2">
              <a:avLst/>
            </a:prstGeom>
            <a:noFill/>
            <a:ln cap="flat" cmpd="sng" w="19050">
              <a:solidFill>
                <a:srgbClr val="BE0712"/>
              </a:solidFill>
              <a:prstDash val="solid"/>
              <a:round/>
              <a:headEnd len="med" w="med" type="none"/>
              <a:tailEnd len="med" w="med" type="triangle"/>
            </a:ln>
          </p:spPr>
        </p:cxnSp>
      </p:grpSp>
      <p:sp>
        <p:nvSpPr>
          <p:cNvPr id="423" name="Google Shape;423;p59"/>
          <p:cNvSpPr txBox="1"/>
          <p:nvPr/>
        </p:nvSpPr>
        <p:spPr>
          <a:xfrm>
            <a:off x="266900" y="4192275"/>
            <a:ext cx="6498900" cy="5565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2000">
                <a:solidFill>
                  <a:schemeClr val="dk1"/>
                </a:solidFill>
                <a:latin typeface="Calibri"/>
                <a:ea typeface="Calibri"/>
                <a:cs typeface="Calibri"/>
                <a:sym typeface="Calibri"/>
              </a:rPr>
              <a:t>You can learn more about all this in 61C and particularly 164.</a:t>
            </a:r>
            <a:endParaRPr sz="20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6">
                                            <p:txEl>
                                              <p:pRg end="0" st="0"/>
                                            </p:txEl>
                                          </p:spTgt>
                                        </p:tgtEl>
                                        <p:attrNameLst>
                                          <p:attrName>style.visibility</p:attrName>
                                        </p:attrNameLst>
                                      </p:cBhvr>
                                      <p:to>
                                        <p:strVal val="visible"/>
                                      </p:to>
                                    </p:set>
                                    <p:animEffect filter="fade" transition="in">
                                      <p:cBhvr>
                                        <p:cTn dur="1"/>
                                        <p:tgtEl>
                                          <p:spTgt spid="40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6">
                                            <p:txEl>
                                              <p:pRg end="1" st="1"/>
                                            </p:txEl>
                                          </p:spTgt>
                                        </p:tgtEl>
                                        <p:attrNameLst>
                                          <p:attrName>style.visibility</p:attrName>
                                        </p:attrNameLst>
                                      </p:cBhvr>
                                      <p:to>
                                        <p:strVal val="visible"/>
                                      </p:to>
                                    </p:set>
                                    <p:animEffect filter="fade" transition="in">
                                      <p:cBhvr>
                                        <p:cTn dur="1"/>
                                        <p:tgtEl>
                                          <p:spTgt spid="40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6">
                                            <p:txEl>
                                              <p:pRg end="2" st="2"/>
                                            </p:txEl>
                                          </p:spTgt>
                                        </p:tgtEl>
                                        <p:attrNameLst>
                                          <p:attrName>style.visibility</p:attrName>
                                        </p:attrNameLst>
                                      </p:cBhvr>
                                      <p:to>
                                        <p:strVal val="visible"/>
                                      </p:to>
                                    </p:set>
                                    <p:animEffect filter="fade" transition="in">
                                      <p:cBhvr>
                                        <p:cTn dur="1"/>
                                        <p:tgtEl>
                                          <p:spTgt spid="40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6">
                                            <p:txEl>
                                              <p:pRg end="3" st="3"/>
                                            </p:txEl>
                                          </p:spTgt>
                                        </p:tgtEl>
                                        <p:attrNameLst>
                                          <p:attrName>style.visibility</p:attrName>
                                        </p:attrNameLst>
                                      </p:cBhvr>
                                      <p:to>
                                        <p:strVal val="visible"/>
                                      </p:to>
                                    </p:set>
                                    <p:animEffect filter="fade" transition="in">
                                      <p:cBhvr>
                                        <p:cTn dur="1"/>
                                        <p:tgtEl>
                                          <p:spTgt spid="40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6">
                                            <p:txEl>
                                              <p:pRg end="4" st="4"/>
                                            </p:txEl>
                                          </p:spTgt>
                                        </p:tgtEl>
                                        <p:attrNameLst>
                                          <p:attrName>style.visibility</p:attrName>
                                        </p:attrNameLst>
                                      </p:cBhvr>
                                      <p:to>
                                        <p:strVal val="visible"/>
                                      </p:to>
                                    </p:set>
                                    <p:animEffect filter="fade" transition="in">
                                      <p:cBhvr>
                                        <p:cTn dur="1"/>
                                        <p:tgtEl>
                                          <p:spTgt spid="40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
                                            <p:txEl>
                                              <p:pRg end="0" st="0"/>
                                            </p:txEl>
                                          </p:spTgt>
                                        </p:tgtEl>
                                        <p:attrNameLst>
                                          <p:attrName>style.visibility</p:attrName>
                                        </p:attrNameLst>
                                      </p:cBhvr>
                                      <p:to>
                                        <p:strVal val="visible"/>
                                      </p:to>
                                    </p:set>
                                    <p:animEffect filter="fade" transition="in">
                                      <p:cBhvr>
                                        <p:cTn dur="1"/>
                                        <p:tgtEl>
                                          <p:spTgt spid="4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
                                            <p:txEl>
                                              <p:pRg end="1" st="1"/>
                                            </p:txEl>
                                          </p:spTgt>
                                        </p:tgtEl>
                                        <p:attrNameLst>
                                          <p:attrName>style.visibility</p:attrName>
                                        </p:attrNameLst>
                                      </p:cBhvr>
                                      <p:to>
                                        <p:strVal val="visible"/>
                                      </p:to>
                                    </p:set>
                                    <p:animEffect filter="fade" transition="in">
                                      <p:cBhvr>
                                        <p:cTn dur="1"/>
                                        <p:tgtEl>
                                          <p:spTgt spid="4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
                                            <p:txEl>
                                              <p:pRg end="2" st="2"/>
                                            </p:txEl>
                                          </p:spTgt>
                                        </p:tgtEl>
                                        <p:attrNameLst>
                                          <p:attrName>style.visibility</p:attrName>
                                        </p:attrNameLst>
                                      </p:cBhvr>
                                      <p:to>
                                        <p:strVal val="visible"/>
                                      </p:to>
                                    </p:set>
                                    <p:animEffect filter="fade" transition="in">
                                      <p:cBhvr>
                                        <p:cTn dur="1"/>
                                        <p:tgtEl>
                                          <p:spTgt spid="41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
                                            <p:txEl>
                                              <p:pRg end="3" st="3"/>
                                            </p:txEl>
                                          </p:spTgt>
                                        </p:tgtEl>
                                        <p:attrNameLst>
                                          <p:attrName>style.visibility</p:attrName>
                                        </p:attrNameLst>
                                      </p:cBhvr>
                                      <p:to>
                                        <p:strVal val="visible"/>
                                      </p:to>
                                    </p:set>
                                    <p:animEffect filter="fade" transition="in">
                                      <p:cBhvr>
                                        <p:cTn dur="1"/>
                                        <p:tgtEl>
                                          <p:spTgt spid="41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1"/>
                                        <p:tgtEl>
                                          <p:spTgt spid="4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gtEl>
                                        <p:attrNameLst>
                                          <p:attrName>style.visibility</p:attrName>
                                        </p:attrNameLst>
                                      </p:cBhvr>
                                      <p:to>
                                        <p:strVal val="visible"/>
                                      </p:to>
                                    </p:set>
                                    <p:animEffect filter="fade" transition="in">
                                      <p:cBhvr>
                                        <p:cTn dur="1"/>
                                        <p:tgtEl>
                                          <p:spTgt spid="4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9" name="Google Shape;429;p60"/>
          <p:cNvSpPr txBox="1"/>
          <p:nvPr>
            <p:ph idx="1" type="body"/>
          </p:nvPr>
        </p:nvSpPr>
        <p:spPr>
          <a:xfrm>
            <a:off x="4812375" y="402200"/>
            <a:ext cx="42753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a:solidFill>
                <a:schemeClr val="dk2"/>
              </a:solidFill>
            </a:endParaRPr>
          </a:p>
          <a:p>
            <a:pPr indent="-330200" lvl="0" marL="457200" rtl="0" algn="l">
              <a:spcBef>
                <a:spcPts val="600"/>
              </a:spcBef>
              <a:spcAft>
                <a:spcPts val="0"/>
              </a:spcAft>
              <a:buClr>
                <a:schemeClr val="dk2"/>
              </a:buClr>
              <a:buSzPts val="1600"/>
              <a:buChar char="•"/>
            </a:pPr>
            <a:r>
              <a:rPr lang="en">
                <a:solidFill>
                  <a:schemeClr val="dk2"/>
                </a:solidFill>
              </a:rPr>
              <a:t>Welcome!</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Welcome to 61B</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61B Logistics</a:t>
            </a:r>
            <a:endParaRPr b="1">
              <a:solidFill>
                <a:schemeClr val="accent3"/>
              </a:solidFill>
              <a:latin typeface="Roboto"/>
              <a:ea typeface="Roboto"/>
              <a:cs typeface="Roboto"/>
              <a:sym typeface="Roboto"/>
            </a:endParaRPr>
          </a:p>
          <a:p>
            <a:pPr indent="-330200" lvl="0" marL="457200" rtl="0" algn="l">
              <a:spcBef>
                <a:spcPts val="0"/>
              </a:spcBef>
              <a:spcAft>
                <a:spcPts val="0"/>
              </a:spcAft>
              <a:buClr>
                <a:schemeClr val="dk2"/>
              </a:buClr>
              <a:buSzPts val="1600"/>
              <a:buChar char="•"/>
            </a:pPr>
            <a:r>
              <a:rPr lang="en">
                <a:solidFill>
                  <a:schemeClr val="dk2"/>
                </a:solidFill>
              </a:rPr>
              <a:t>Our First Java Programs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World</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Numbers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Larger</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Reflections on Java</a:t>
            </a:r>
            <a:endParaRPr>
              <a:solidFill>
                <a:schemeClr val="dk2"/>
              </a:solidFill>
            </a:endParaRPr>
          </a:p>
          <a:p>
            <a:pPr indent="-330200" lvl="0" marL="4572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 Workflow</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Compilation</a:t>
            </a:r>
            <a:endParaRPr>
              <a:solidFill>
                <a:schemeClr val="dk2"/>
              </a:solidFill>
            </a:endParaRPr>
          </a:p>
          <a:p>
            <a:pPr indent="-330200" lvl="1" marL="9144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IntelliJ</a:t>
            </a:r>
            <a:endParaRPr b="1">
              <a:solidFill>
                <a:schemeClr val="accent3"/>
              </a:solidFill>
              <a:latin typeface="Roboto"/>
              <a:ea typeface="Roboto"/>
              <a:cs typeface="Roboto"/>
              <a:sym typeface="Roboto"/>
            </a:endParaRPr>
          </a:p>
          <a:p>
            <a:pPr indent="-330200" lvl="0" marL="457200" rtl="0" algn="l">
              <a:spcBef>
                <a:spcPts val="0"/>
              </a:spcBef>
              <a:spcAft>
                <a:spcPts val="0"/>
              </a:spcAft>
              <a:buClr>
                <a:schemeClr val="dk2"/>
              </a:buClr>
              <a:buSzPts val="1600"/>
              <a:buChar char="•"/>
            </a:pPr>
            <a:r>
              <a:rPr lang="en">
                <a:solidFill>
                  <a:schemeClr val="dk2"/>
                </a:solidFill>
              </a:rPr>
              <a:t>HW0: Due Friday!</a:t>
            </a:r>
            <a:endParaRPr>
              <a:solidFill>
                <a:schemeClr val="dk2"/>
              </a:solidFill>
            </a:endParaRPr>
          </a:p>
        </p:txBody>
      </p:sp>
      <p:sp>
        <p:nvSpPr>
          <p:cNvPr id="430" name="Google Shape;430;p60"/>
          <p:cNvSpPr txBox="1"/>
          <p:nvPr>
            <p:ph type="title"/>
          </p:nvPr>
        </p:nvSpPr>
        <p:spPr>
          <a:xfrm>
            <a:off x="177925" y="2003300"/>
            <a:ext cx="42753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IntelliJ</a:t>
            </a:r>
            <a:endParaRPr>
              <a:solidFill>
                <a:schemeClr val="accent3"/>
              </a:solidFill>
            </a:endParaRPr>
          </a:p>
        </p:txBody>
      </p:sp>
      <p:sp>
        <p:nvSpPr>
          <p:cNvPr id="431" name="Google Shape;431;p60"/>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 CS61B, Fall 2023</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61"/>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0"/>
              </a:spcAft>
              <a:buClr>
                <a:schemeClr val="dk1"/>
              </a:buClr>
              <a:buSzPts val="1100"/>
              <a:buFont typeface="Arial"/>
              <a:buNone/>
            </a:pPr>
            <a:r>
              <a:rPr lang="en"/>
              <a:t>There are many different workflows for writing programs.</a:t>
            </a:r>
            <a:endParaRPr/>
          </a:p>
          <a:p>
            <a:pPr indent="-330200" lvl="0" marL="457200" rtl="0" algn="l">
              <a:lnSpc>
                <a:spcPct val="115000"/>
              </a:lnSpc>
              <a:spcBef>
                <a:spcPts val="600"/>
              </a:spcBef>
              <a:spcAft>
                <a:spcPts val="0"/>
              </a:spcAft>
              <a:buSzPts val="1600"/>
              <a:buChar char="●"/>
            </a:pPr>
            <a:r>
              <a:rPr b="1" lang="en">
                <a:solidFill>
                  <a:schemeClr val="accent3"/>
                </a:solidFill>
                <a:latin typeface="Roboto"/>
                <a:ea typeface="Roboto"/>
                <a:cs typeface="Roboto"/>
                <a:sym typeface="Roboto"/>
              </a:rPr>
              <a:t>Text editor</a:t>
            </a:r>
            <a:r>
              <a:rPr b="1" lang="en">
                <a:latin typeface="Roboto"/>
                <a:ea typeface="Roboto"/>
                <a:cs typeface="Roboto"/>
                <a:sym typeface="Roboto"/>
              </a:rPr>
              <a:t> </a:t>
            </a:r>
            <a:r>
              <a:rPr lang="en"/>
              <a:t>+ </a:t>
            </a:r>
            <a:r>
              <a:rPr b="1" lang="en">
                <a:solidFill>
                  <a:schemeClr val="accent4"/>
                </a:solidFill>
                <a:latin typeface="Roboto"/>
                <a:ea typeface="Roboto"/>
                <a:cs typeface="Roboto"/>
                <a:sym typeface="Roboto"/>
              </a:rPr>
              <a:t>command line</a:t>
            </a:r>
            <a:r>
              <a:rPr lang="en"/>
              <a:t>: (CS61A, CS88). We just did this.</a:t>
            </a:r>
            <a:endParaRPr/>
          </a:p>
          <a:p>
            <a:pPr indent="-330200" lvl="1" marL="914400" rtl="0" algn="l">
              <a:lnSpc>
                <a:spcPct val="115000"/>
              </a:lnSpc>
              <a:spcBef>
                <a:spcPts val="0"/>
              </a:spcBef>
              <a:spcAft>
                <a:spcPts val="0"/>
              </a:spcAft>
              <a:buSzPts val="1600"/>
              <a:buChar char="○"/>
            </a:pPr>
            <a:r>
              <a:rPr b="1" lang="en">
                <a:solidFill>
                  <a:schemeClr val="accent3"/>
                </a:solidFill>
                <a:latin typeface="Roboto"/>
                <a:ea typeface="Roboto"/>
                <a:cs typeface="Roboto"/>
                <a:sym typeface="Roboto"/>
              </a:rPr>
              <a:t>Text editor</a:t>
            </a:r>
            <a:r>
              <a:rPr lang="en"/>
              <a:t>: Writing your code.</a:t>
            </a:r>
            <a:endParaRPr/>
          </a:p>
          <a:p>
            <a:pPr indent="-330200" lvl="1" marL="914400" rtl="0" algn="l">
              <a:lnSpc>
                <a:spcPct val="115000"/>
              </a:lnSpc>
              <a:spcBef>
                <a:spcPts val="0"/>
              </a:spcBef>
              <a:spcAft>
                <a:spcPts val="0"/>
              </a:spcAft>
              <a:buSzPts val="1600"/>
              <a:buChar char="○"/>
            </a:pPr>
            <a:r>
              <a:rPr b="1" lang="en">
                <a:solidFill>
                  <a:schemeClr val="accent4"/>
                </a:solidFill>
                <a:latin typeface="Roboto"/>
                <a:ea typeface="Roboto"/>
                <a:cs typeface="Roboto"/>
                <a:sym typeface="Roboto"/>
              </a:rPr>
              <a:t>Command line</a:t>
            </a:r>
            <a:r>
              <a:rPr lang="en"/>
              <a:t>: Running your code.</a:t>
            </a:r>
            <a:endParaRPr/>
          </a:p>
          <a:p>
            <a:pPr indent="-330200" lvl="0" marL="457200" rtl="0" algn="l">
              <a:lnSpc>
                <a:spcPct val="115000"/>
              </a:lnSpc>
              <a:spcBef>
                <a:spcPts val="0"/>
              </a:spcBef>
              <a:spcAft>
                <a:spcPts val="0"/>
              </a:spcAft>
              <a:buSzPts val="1600"/>
              <a:buChar char="●"/>
            </a:pPr>
            <a:r>
              <a:rPr b="1" lang="en">
                <a:solidFill>
                  <a:schemeClr val="accent3"/>
                </a:solidFill>
                <a:latin typeface="Roboto"/>
                <a:ea typeface="Roboto"/>
                <a:cs typeface="Roboto"/>
                <a:sym typeface="Roboto"/>
              </a:rPr>
              <a:t>Jupyter Notebooks</a:t>
            </a:r>
            <a:r>
              <a:rPr lang="en"/>
              <a:t>: (Data 8)</a:t>
            </a:r>
            <a:endParaRPr/>
          </a:p>
          <a:p>
            <a:pPr indent="-330200" lvl="1" marL="914400" rtl="0" algn="l">
              <a:lnSpc>
                <a:spcPct val="115000"/>
              </a:lnSpc>
              <a:spcBef>
                <a:spcPts val="0"/>
              </a:spcBef>
              <a:spcAft>
                <a:spcPts val="0"/>
              </a:spcAft>
              <a:buSzPts val="1600"/>
              <a:buChar char="○"/>
            </a:pPr>
            <a:r>
              <a:rPr lang="en"/>
              <a:t>Write and run code in the same environment.</a:t>
            </a:r>
            <a:endParaRPr/>
          </a:p>
          <a:p>
            <a:pPr indent="-330200" lvl="0" marL="457200" rtl="0" algn="l">
              <a:lnSpc>
                <a:spcPct val="115000"/>
              </a:lnSpc>
              <a:spcBef>
                <a:spcPts val="0"/>
              </a:spcBef>
              <a:spcAft>
                <a:spcPts val="0"/>
              </a:spcAft>
              <a:buSzPts val="1600"/>
              <a:buChar char="●"/>
            </a:pPr>
            <a:r>
              <a:rPr b="1" lang="en">
                <a:solidFill>
                  <a:schemeClr val="accent3"/>
                </a:solidFill>
                <a:latin typeface="Roboto"/>
                <a:ea typeface="Roboto"/>
                <a:cs typeface="Roboto"/>
                <a:sym typeface="Roboto"/>
              </a:rPr>
              <a:t>Integrated Development Environment (IDE)</a:t>
            </a:r>
            <a:r>
              <a:rPr lang="en"/>
              <a:t>: (E7, 61B)</a:t>
            </a:r>
            <a:endParaRPr b="1">
              <a:latin typeface="Roboto"/>
              <a:ea typeface="Roboto"/>
              <a:cs typeface="Roboto"/>
              <a:sym typeface="Roboto"/>
            </a:endParaRPr>
          </a:p>
          <a:p>
            <a:pPr indent="-330200" lvl="1" marL="914400" rtl="0" algn="l">
              <a:lnSpc>
                <a:spcPct val="115000"/>
              </a:lnSpc>
              <a:spcBef>
                <a:spcPts val="0"/>
              </a:spcBef>
              <a:spcAft>
                <a:spcPts val="0"/>
              </a:spcAft>
              <a:buSzPts val="1600"/>
              <a:buChar char="○"/>
            </a:pPr>
            <a:r>
              <a:rPr lang="en"/>
              <a:t>Write code and run code in the same environment.</a:t>
            </a:r>
            <a:endParaRPr/>
          </a:p>
          <a:p>
            <a:pPr indent="-330200" lvl="1" marL="914400" rtl="0" algn="l">
              <a:lnSpc>
                <a:spcPct val="115000"/>
              </a:lnSpc>
              <a:spcBef>
                <a:spcPts val="0"/>
              </a:spcBef>
              <a:spcAft>
                <a:spcPts val="0"/>
              </a:spcAft>
              <a:buSzPts val="1600"/>
              <a:buChar char="○"/>
            </a:pPr>
            <a:r>
              <a:rPr lang="en"/>
              <a:t>Tons of additional features like a debugger, code autocomplete, continuous syntax checking, decompilation (from .class to .java), etc.</a:t>
            </a:r>
            <a:endParaRPr/>
          </a:p>
          <a:p>
            <a:pPr indent="0" lvl="0" marL="0" rtl="0" algn="l">
              <a:lnSpc>
                <a:spcPct val="115000"/>
              </a:lnSpc>
              <a:spcBef>
                <a:spcPts val="600"/>
              </a:spcBef>
              <a:spcAft>
                <a:spcPts val="0"/>
              </a:spcAft>
              <a:buNone/>
            </a:pPr>
            <a:r>
              <a:t/>
            </a:r>
            <a:endParaRPr/>
          </a:p>
          <a:p>
            <a:pPr indent="0" lvl="0" marL="0" rtl="0" algn="l">
              <a:lnSpc>
                <a:spcPct val="115000"/>
              </a:lnSpc>
              <a:spcBef>
                <a:spcPts val="600"/>
              </a:spcBef>
              <a:spcAft>
                <a:spcPts val="0"/>
              </a:spcAft>
              <a:buNone/>
            </a:pPr>
            <a:r>
              <a:rPr lang="en"/>
              <a:t>Let’s see what our programs look like in the IDE for our course.</a:t>
            </a:r>
            <a:endParaRPr/>
          </a:p>
        </p:txBody>
      </p:sp>
      <p:sp>
        <p:nvSpPr>
          <p:cNvPr id="437" name="Google Shape;437;p6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Workflows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6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IntelliJ Screenshot</a:t>
            </a:r>
            <a:endParaRPr/>
          </a:p>
        </p:txBody>
      </p:sp>
      <p:pic>
        <p:nvPicPr>
          <p:cNvPr id="443" name="Google Shape;443;p62"/>
          <p:cNvPicPr preferRelativeResize="0"/>
          <p:nvPr/>
        </p:nvPicPr>
        <p:blipFill>
          <a:blip r:embed="rId3">
            <a:alphaModFix/>
          </a:blip>
          <a:stretch>
            <a:fillRect/>
          </a:stretch>
        </p:blipFill>
        <p:spPr>
          <a:xfrm>
            <a:off x="0" y="716512"/>
            <a:ext cx="9144000" cy="3710477"/>
          </a:xfrm>
          <a:prstGeom prst="rect">
            <a:avLst/>
          </a:prstGeom>
          <a:noFill/>
          <a:ln>
            <a:noFill/>
          </a:ln>
        </p:spPr>
      </p:pic>
      <p:cxnSp>
        <p:nvCxnSpPr>
          <p:cNvPr id="444" name="Google Shape;444;p62"/>
          <p:cNvCxnSpPr/>
          <p:nvPr/>
        </p:nvCxnSpPr>
        <p:spPr>
          <a:xfrm flipH="1" rot="10800000">
            <a:off x="5603750" y="3851600"/>
            <a:ext cx="1009200" cy="847800"/>
          </a:xfrm>
          <a:prstGeom prst="straightConnector1">
            <a:avLst/>
          </a:prstGeom>
          <a:noFill/>
          <a:ln cap="flat" cmpd="sng" w="9525">
            <a:solidFill>
              <a:schemeClr val="accent2"/>
            </a:solidFill>
            <a:prstDash val="solid"/>
            <a:round/>
            <a:headEnd len="med" w="med" type="none"/>
            <a:tailEnd len="med" w="med" type="triangle"/>
          </a:ln>
        </p:spPr>
      </p:cxnSp>
      <p:sp>
        <p:nvSpPr>
          <p:cNvPr id="445" name="Google Shape;445;p62"/>
          <p:cNvSpPr txBox="1"/>
          <p:nvPr/>
        </p:nvSpPr>
        <p:spPr>
          <a:xfrm>
            <a:off x="2204350" y="4707475"/>
            <a:ext cx="649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2"/>
                </a:solidFill>
                <a:latin typeface="Roboto"/>
                <a:ea typeface="Roboto"/>
                <a:cs typeface="Roboto"/>
                <a:sym typeface="Roboto"/>
              </a:rPr>
              <a:t>Example feature: IntelliJ automatically and continuously detects syntax errors.</a:t>
            </a:r>
            <a:endParaRPr>
              <a:solidFill>
                <a:schemeClr val="accent2"/>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61B?</a:t>
            </a:r>
            <a:endParaRPr/>
          </a:p>
        </p:txBody>
      </p:sp>
      <p:sp>
        <p:nvSpPr>
          <p:cNvPr id="169" name="Google Shape;169;p27"/>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Other great features of 61B:</a:t>
            </a:r>
            <a:endParaRPr/>
          </a:p>
          <a:p>
            <a:pPr indent="-330200" lvl="0" marL="457200" rtl="0" algn="l">
              <a:spcBef>
                <a:spcPts val="600"/>
              </a:spcBef>
              <a:spcAft>
                <a:spcPts val="0"/>
              </a:spcAft>
              <a:buSzPts val="1600"/>
              <a:buChar char="●"/>
            </a:pPr>
            <a:r>
              <a:rPr lang="en"/>
              <a:t>The most popular topics for job interview questions in software engineering.</a:t>
            </a:r>
            <a:endParaRPr/>
          </a:p>
          <a:p>
            <a:pPr indent="-330200" lvl="1" marL="914400" rtl="0" algn="l">
              <a:spcBef>
                <a:spcPts val="0"/>
              </a:spcBef>
              <a:spcAft>
                <a:spcPts val="0"/>
              </a:spcAft>
              <a:buSzPts val="1600"/>
              <a:buChar char="○"/>
            </a:pPr>
            <a:r>
              <a:rPr lang="en"/>
              <a:t>Examples: Hash tables, binary search trees, quick sort, graphs, Dijkstra’s algorithm.</a:t>
            </a:r>
            <a:endParaRPr/>
          </a:p>
          <a:p>
            <a:pPr indent="-330200" lvl="0" marL="457200" rtl="0" algn="l">
              <a:spcBef>
                <a:spcPts val="0"/>
              </a:spcBef>
              <a:spcAft>
                <a:spcPts val="0"/>
              </a:spcAft>
              <a:buSzPts val="1600"/>
              <a:buChar char="●"/>
            </a:pPr>
            <a:r>
              <a:rPr lang="en"/>
              <a:t>Some really cool math. Examples:</a:t>
            </a:r>
            <a:endParaRPr/>
          </a:p>
          <a:p>
            <a:pPr indent="-330200" lvl="1" marL="914400" rtl="0" algn="l">
              <a:spcBef>
                <a:spcPts val="0"/>
              </a:spcBef>
              <a:spcAft>
                <a:spcPts val="0"/>
              </a:spcAft>
              <a:buSzPts val="1600"/>
              <a:buChar char="○"/>
            </a:pPr>
            <a:r>
              <a:rPr lang="en"/>
              <a:t>Asymptotic analysis.</a:t>
            </a:r>
            <a:endParaRPr/>
          </a:p>
          <a:p>
            <a:pPr indent="-330200" lvl="1" marL="914400" rtl="0" algn="l">
              <a:spcBef>
                <a:spcPts val="0"/>
              </a:spcBef>
              <a:spcAft>
                <a:spcPts val="0"/>
              </a:spcAft>
              <a:buSzPts val="1600"/>
              <a:buChar char="○"/>
            </a:pPr>
            <a:r>
              <a:rPr lang="en"/>
              <a:t>Resizing arrays.</a:t>
            </a:r>
            <a:endParaRPr/>
          </a:p>
          <a:p>
            <a:pPr indent="-330200" lvl="1" marL="914400" rtl="0" algn="l">
              <a:spcBef>
                <a:spcPts val="0"/>
              </a:spcBef>
              <a:spcAft>
                <a:spcPts val="0"/>
              </a:spcAft>
              <a:buSzPts val="1600"/>
              <a:buChar char="○"/>
            </a:pPr>
            <a:r>
              <a:rPr lang="en"/>
              <a:t>The isometry between self-balancing 2-3 trees and self-balancing red black trees.</a:t>
            </a:r>
            <a:endParaRPr/>
          </a:p>
          <a:p>
            <a:pPr indent="-330200" lvl="1" marL="914400" rtl="0" algn="l">
              <a:spcBef>
                <a:spcPts val="0"/>
              </a:spcBef>
              <a:spcAft>
                <a:spcPts val="0"/>
              </a:spcAft>
              <a:buSzPts val="1600"/>
              <a:buChar char="○"/>
            </a:pPr>
            <a:r>
              <a:rPr lang="en"/>
              <a:t>Graph theory.</a:t>
            </a:r>
            <a:endParaRPr/>
          </a:p>
          <a:p>
            <a:pPr indent="-330200" lvl="1" marL="914400" rtl="0" algn="l">
              <a:spcBef>
                <a:spcPts val="0"/>
              </a:spcBef>
              <a:spcAft>
                <a:spcPts val="0"/>
              </a:spcAft>
              <a:buSzPts val="1600"/>
              <a:buChar char="○"/>
            </a:pPr>
            <a:r>
              <a:rPr lang="en"/>
              <a:t>Compression theory.</a:t>
            </a:r>
            <a:endParaRPr/>
          </a:p>
          <a:p>
            <a:pPr indent="-330200" lvl="0" marL="457200" rtl="0" algn="l">
              <a:spcBef>
                <a:spcPts val="0"/>
              </a:spcBef>
              <a:spcAft>
                <a:spcPts val="0"/>
              </a:spcAft>
              <a:buSzPts val="1600"/>
              <a:buChar char="●"/>
            </a:pPr>
            <a:r>
              <a:rPr lang="en"/>
              <a:t>Once you’re done: the confident sense that you can build any software.</a:t>
            </a:r>
            <a:endParaRPr/>
          </a:p>
          <a:p>
            <a:pPr indent="0" lvl="0" marL="0" rtl="0" algn="l">
              <a:spcBef>
                <a:spcPts val="60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6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Admonition</a:t>
            </a:r>
            <a:endParaRPr/>
          </a:p>
        </p:txBody>
      </p:sp>
      <p:sp>
        <p:nvSpPr>
          <p:cNvPr id="451" name="Google Shape;451;p6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Our expectation is that everyone in this class is using IntelliJ.</a:t>
            </a:r>
            <a:endParaRPr/>
          </a:p>
          <a:p>
            <a:pPr indent="-330200" lvl="0" marL="457200" rtl="0" algn="l">
              <a:spcBef>
                <a:spcPts val="600"/>
              </a:spcBef>
              <a:spcAft>
                <a:spcPts val="0"/>
              </a:spcAft>
              <a:buSzPts val="1600"/>
              <a:buChar char="●"/>
            </a:pPr>
            <a:r>
              <a:rPr lang="en"/>
              <a:t>It is not </a:t>
            </a:r>
            <a:r>
              <a:rPr lang="en"/>
              <a:t>strictly</a:t>
            </a:r>
            <a:r>
              <a:rPr lang="en"/>
              <a:t> required, but staff will </a:t>
            </a:r>
            <a:r>
              <a:rPr lang="en"/>
              <a:t>provide</a:t>
            </a:r>
            <a:r>
              <a:rPr lang="en"/>
              <a:t> </a:t>
            </a:r>
            <a:r>
              <a:rPr b="1" lang="en">
                <a:solidFill>
                  <a:schemeClr val="accent3"/>
                </a:solidFill>
                <a:latin typeface="Roboto"/>
                <a:ea typeface="Roboto"/>
                <a:cs typeface="Roboto"/>
                <a:sym typeface="Roboto"/>
              </a:rPr>
              <a:t>no support</a:t>
            </a:r>
            <a:r>
              <a:rPr lang="en"/>
              <a:t> for other tools or workflows.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7" name="Google Shape;457;p64"/>
          <p:cNvSpPr txBox="1"/>
          <p:nvPr>
            <p:ph idx="1" type="body"/>
          </p:nvPr>
        </p:nvSpPr>
        <p:spPr>
          <a:xfrm>
            <a:off x="4812375" y="402200"/>
            <a:ext cx="42753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a:solidFill>
                <a:schemeClr val="dk2"/>
              </a:solidFill>
            </a:endParaRPr>
          </a:p>
          <a:p>
            <a:pPr indent="-330200" lvl="0" marL="457200" rtl="0" algn="l">
              <a:spcBef>
                <a:spcPts val="600"/>
              </a:spcBef>
              <a:spcAft>
                <a:spcPts val="0"/>
              </a:spcAft>
              <a:buClr>
                <a:schemeClr val="dk2"/>
              </a:buClr>
              <a:buSzPts val="1600"/>
              <a:buChar char="•"/>
            </a:pPr>
            <a:r>
              <a:rPr lang="en">
                <a:solidFill>
                  <a:schemeClr val="dk2"/>
                </a:solidFill>
              </a:rPr>
              <a:t>Welcome!</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Welcome to 61B</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61B Logistics</a:t>
            </a:r>
            <a:endParaRPr b="1">
              <a:solidFill>
                <a:schemeClr val="accent3"/>
              </a:solidFill>
              <a:latin typeface="Roboto"/>
              <a:ea typeface="Roboto"/>
              <a:cs typeface="Roboto"/>
              <a:sym typeface="Roboto"/>
            </a:endParaRPr>
          </a:p>
          <a:p>
            <a:pPr indent="-330200" lvl="0" marL="457200" rtl="0" algn="l">
              <a:spcBef>
                <a:spcPts val="0"/>
              </a:spcBef>
              <a:spcAft>
                <a:spcPts val="0"/>
              </a:spcAft>
              <a:buClr>
                <a:schemeClr val="dk2"/>
              </a:buClr>
              <a:buSzPts val="1600"/>
              <a:buChar char="•"/>
            </a:pPr>
            <a:r>
              <a:rPr lang="en">
                <a:solidFill>
                  <a:schemeClr val="dk2"/>
                </a:solidFill>
              </a:rPr>
              <a:t>Our First Java Programs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World</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Numbers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Larger</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Reflections on Java</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 Workflow</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Compilation</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IntelliJ</a:t>
            </a:r>
            <a:endParaRPr>
              <a:solidFill>
                <a:schemeClr val="dk2"/>
              </a:solidFill>
            </a:endParaRPr>
          </a:p>
          <a:p>
            <a:pPr indent="-330200" lvl="0" marL="4572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HW0</a:t>
            </a:r>
            <a:r>
              <a:rPr b="1" lang="en">
                <a:solidFill>
                  <a:schemeClr val="accent3"/>
                </a:solidFill>
                <a:latin typeface="Roboto"/>
                <a:ea typeface="Roboto"/>
                <a:cs typeface="Roboto"/>
                <a:sym typeface="Roboto"/>
              </a:rPr>
              <a:t>: Due Friday!</a:t>
            </a:r>
            <a:endParaRPr b="1">
              <a:solidFill>
                <a:schemeClr val="accent3"/>
              </a:solidFill>
              <a:latin typeface="Roboto"/>
              <a:ea typeface="Roboto"/>
              <a:cs typeface="Roboto"/>
              <a:sym typeface="Roboto"/>
            </a:endParaRPr>
          </a:p>
        </p:txBody>
      </p:sp>
      <p:sp>
        <p:nvSpPr>
          <p:cNvPr id="458" name="Google Shape;458;p64"/>
          <p:cNvSpPr txBox="1"/>
          <p:nvPr>
            <p:ph type="title"/>
          </p:nvPr>
        </p:nvSpPr>
        <p:spPr>
          <a:xfrm>
            <a:off x="177925" y="2003300"/>
            <a:ext cx="42753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HW0</a:t>
            </a:r>
            <a:r>
              <a:rPr lang="en">
                <a:solidFill>
                  <a:schemeClr val="accent3"/>
                </a:solidFill>
              </a:rPr>
              <a:t>: Due Friday!</a:t>
            </a:r>
            <a:endParaRPr>
              <a:solidFill>
                <a:schemeClr val="accent3"/>
              </a:solidFill>
            </a:endParaRPr>
          </a:p>
        </p:txBody>
      </p:sp>
      <p:sp>
        <p:nvSpPr>
          <p:cNvPr id="459" name="Google Shape;459;p64"/>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 CS61B, Fall 2023</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6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 am not going to spend time in this class covering for loops, while loops, etc. in Java! </a:t>
            </a:r>
            <a:endParaRPr/>
          </a:p>
          <a:p>
            <a:pPr indent="-330200" lvl="0" marL="457200" rtl="0" algn="l">
              <a:spcBef>
                <a:spcPts val="600"/>
              </a:spcBef>
              <a:spcAft>
                <a:spcPts val="0"/>
              </a:spcAft>
              <a:buSzPts val="1600"/>
              <a:buChar char="●"/>
            </a:pPr>
            <a:r>
              <a:rPr lang="en"/>
              <a:t>You</a:t>
            </a:r>
            <a:r>
              <a:rPr lang="en"/>
              <a:t>’ve seen this all before in some other language.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HW0</a:t>
            </a:r>
            <a:r>
              <a:rPr lang="en"/>
              <a:t> is out, </a:t>
            </a:r>
            <a:r>
              <a:rPr lang="en"/>
              <a:t>and</a:t>
            </a:r>
            <a:r>
              <a:rPr lang="en"/>
              <a:t> is due this F</a:t>
            </a:r>
            <a:r>
              <a:rPr lang="en"/>
              <a:t>riday</a:t>
            </a:r>
            <a:r>
              <a:rPr lang="en"/>
              <a:t>!</a:t>
            </a:r>
            <a:endParaRPr/>
          </a:p>
          <a:p>
            <a:pPr indent="-330200" lvl="0" marL="457200" rtl="0" algn="l">
              <a:spcBef>
                <a:spcPts val="600"/>
              </a:spcBef>
              <a:spcAft>
                <a:spcPts val="0"/>
              </a:spcAft>
              <a:buSzPts val="1600"/>
              <a:buChar char="●"/>
            </a:pPr>
            <a:r>
              <a:rPr lang="en"/>
              <a:t>We show you how to translate various Python constructs into Java, you write some short programs.</a:t>
            </a:r>
            <a:endParaRPr/>
          </a:p>
          <a:p>
            <a:pPr indent="-330200" lvl="1" marL="914400" rtl="0" algn="l">
              <a:spcBef>
                <a:spcPts val="0"/>
              </a:spcBef>
              <a:spcAft>
                <a:spcPts val="0"/>
              </a:spcAft>
              <a:buSzPts val="1600"/>
              <a:buChar char="○"/>
            </a:pPr>
            <a:r>
              <a:rPr lang="en"/>
              <a:t>If you haven’t seen Python before, you’ll be fine.</a:t>
            </a:r>
            <a:endParaRPr/>
          </a:p>
          <a:p>
            <a:pPr indent="-330200" lvl="0" marL="457200" rtl="0" algn="l">
              <a:spcBef>
                <a:spcPts val="0"/>
              </a:spcBef>
              <a:spcAft>
                <a:spcPts val="0"/>
              </a:spcAft>
              <a:buSzPts val="1600"/>
              <a:buChar char="●"/>
            </a:pPr>
            <a:r>
              <a:rPr lang="en"/>
              <a:t>Not required to use IntelliJ for </a:t>
            </a:r>
            <a:r>
              <a:rPr lang="en"/>
              <a:t>HW0</a:t>
            </a:r>
            <a:r>
              <a:rPr lang="en"/>
              <a:t> since IntelliJ setup isn’t until lab 1.</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If you can, start lab 1 early! Most of it is just </a:t>
            </a:r>
            <a:r>
              <a:rPr lang="en"/>
              <a:t>downloading</a:t>
            </a:r>
            <a:r>
              <a:rPr lang="en"/>
              <a:t> and installing software.</a:t>
            </a:r>
            <a:endParaRPr/>
          </a:p>
        </p:txBody>
      </p:sp>
      <p:sp>
        <p:nvSpPr>
          <p:cNvPr id="465" name="Google Shape;465;p6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to Go Learn Java Basics!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 for You</a:t>
            </a:r>
            <a:endParaRPr/>
          </a:p>
        </p:txBody>
      </p:sp>
      <p:sp>
        <p:nvSpPr>
          <p:cNvPr id="175" name="Google Shape;175;p28"/>
          <p:cNvSpPr txBox="1"/>
          <p:nvPr>
            <p:ph idx="1" type="body"/>
          </p:nvPr>
        </p:nvSpPr>
        <p:spPr>
          <a:xfrm>
            <a:off x="107050" y="402200"/>
            <a:ext cx="8520600" cy="372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300"/>
              <a:t>What do you hope / expect to learn from this class? Why are you taking it?</a:t>
            </a:r>
            <a:endParaRPr sz="1300"/>
          </a:p>
          <a:p>
            <a:pPr indent="-311150" lvl="0" marL="457200" marR="0" rtl="0" algn="l">
              <a:lnSpc>
                <a:spcPct val="100000"/>
              </a:lnSpc>
              <a:spcBef>
                <a:spcPts val="600"/>
              </a:spcBef>
              <a:spcAft>
                <a:spcPts val="0"/>
              </a:spcAft>
              <a:buSzPts val="1300"/>
              <a:buChar char="●"/>
            </a:pPr>
            <a:r>
              <a:rPr lang="en" sz="1300"/>
              <a:t>Use programming in everyday life. Might sound stupid, but want to build GIANT ROBOTS.</a:t>
            </a:r>
            <a:endParaRPr sz="1300"/>
          </a:p>
          <a:p>
            <a:pPr indent="-311150" lvl="0" marL="457200" marR="0" rtl="0" algn="l">
              <a:lnSpc>
                <a:spcPct val="100000"/>
              </a:lnSpc>
              <a:spcBef>
                <a:spcPts val="600"/>
              </a:spcBef>
              <a:spcAft>
                <a:spcPts val="0"/>
              </a:spcAft>
              <a:buSzPts val="1300"/>
              <a:buChar char="●"/>
            </a:pPr>
            <a:r>
              <a:rPr lang="en" sz="1300"/>
              <a:t>I want to learn how to more efficiently design larger programs.</a:t>
            </a:r>
            <a:endParaRPr sz="1300"/>
          </a:p>
          <a:p>
            <a:pPr indent="-311150" lvl="0" marL="457200" marR="0" rtl="0" algn="l">
              <a:lnSpc>
                <a:spcPct val="100000"/>
              </a:lnSpc>
              <a:spcBef>
                <a:spcPts val="600"/>
              </a:spcBef>
              <a:spcAft>
                <a:spcPts val="0"/>
              </a:spcAft>
              <a:buSzPts val="1300"/>
              <a:buChar char="●"/>
            </a:pPr>
            <a:r>
              <a:rPr lang="en" sz="1300"/>
              <a:t>I want to feel like a more competent coder.</a:t>
            </a:r>
            <a:endParaRPr sz="1300"/>
          </a:p>
          <a:p>
            <a:pPr indent="-311150" lvl="0" marL="457200" marR="0" rtl="0" algn="l">
              <a:lnSpc>
                <a:spcPct val="100000"/>
              </a:lnSpc>
              <a:spcBef>
                <a:spcPts val="600"/>
              </a:spcBef>
              <a:spcAft>
                <a:spcPts val="0"/>
              </a:spcAft>
              <a:buSzPts val="1300"/>
              <a:buChar char="●"/>
            </a:pPr>
            <a:r>
              <a:rPr lang="en" sz="1300"/>
              <a:t>LEETCODE.</a:t>
            </a:r>
            <a:endParaRPr sz="1300"/>
          </a:p>
          <a:p>
            <a:pPr indent="-311150" lvl="0" marL="457200" marR="0" rtl="0" algn="l">
              <a:lnSpc>
                <a:spcPct val="100000"/>
              </a:lnSpc>
              <a:spcBef>
                <a:spcPts val="600"/>
              </a:spcBef>
              <a:spcAft>
                <a:spcPts val="0"/>
              </a:spcAft>
              <a:buSzPts val="1300"/>
              <a:buChar char="●"/>
            </a:pPr>
            <a:r>
              <a:rPr lang="en" sz="1300"/>
              <a:t>Copyrighting my own software. This is not the copyright law class tho.</a:t>
            </a:r>
            <a:endParaRPr sz="1300"/>
          </a:p>
          <a:p>
            <a:pPr indent="-311150" lvl="0" marL="457200" marR="0" rtl="0" algn="l">
              <a:lnSpc>
                <a:spcPct val="100000"/>
              </a:lnSpc>
              <a:spcBef>
                <a:spcPts val="600"/>
              </a:spcBef>
              <a:spcAft>
                <a:spcPts val="0"/>
              </a:spcAft>
              <a:buSzPts val="1300"/>
              <a:buChar char="●"/>
            </a:pPr>
            <a:r>
              <a:rPr lang="en" sz="1300"/>
              <a:t>Minecraft mods.</a:t>
            </a:r>
            <a:endParaRPr sz="1300"/>
          </a:p>
          <a:p>
            <a:pPr indent="-311150" lvl="0" marL="457200" marR="0" rtl="0" algn="l">
              <a:lnSpc>
                <a:spcPct val="100000"/>
              </a:lnSpc>
              <a:spcBef>
                <a:spcPts val="600"/>
              </a:spcBef>
              <a:spcAft>
                <a:spcPts val="0"/>
              </a:spcAft>
              <a:buSzPts val="1300"/>
              <a:buChar char="●"/>
            </a:pPr>
            <a:r>
              <a:rPr lang="en" sz="1300"/>
              <a:t>Get a job. $$$$$$$</a:t>
            </a:r>
            <a:endParaRPr sz="1300"/>
          </a:p>
          <a:p>
            <a:pPr indent="-311150" lvl="0" marL="457200" marR="0" rtl="0" algn="l">
              <a:lnSpc>
                <a:spcPct val="100000"/>
              </a:lnSpc>
              <a:spcBef>
                <a:spcPts val="600"/>
              </a:spcBef>
              <a:spcAft>
                <a:spcPts val="0"/>
              </a:spcAft>
              <a:buSzPts val="1300"/>
              <a:buChar char="●"/>
            </a:pPr>
            <a:r>
              <a:rPr lang="en" sz="1300"/>
              <a:t>Partner programming.</a:t>
            </a:r>
            <a:endParaRPr sz="1300"/>
          </a:p>
          <a:p>
            <a:pPr indent="-311150" lvl="0" marL="457200" marR="0" rtl="0" algn="l">
              <a:lnSpc>
                <a:spcPct val="100000"/>
              </a:lnSpc>
              <a:spcBef>
                <a:spcPts val="600"/>
              </a:spcBef>
              <a:spcAft>
                <a:spcPts val="0"/>
              </a:spcAft>
              <a:buSzPts val="1300"/>
              <a:buChar char="●"/>
            </a:pPr>
            <a:r>
              <a:rPr lang="en" sz="1300"/>
              <a:t>Be able to be competent at hackathons.</a:t>
            </a:r>
            <a:endParaRPr sz="1300"/>
          </a:p>
          <a:p>
            <a:pPr indent="0" lvl="0" marL="0" marR="0" rtl="0" algn="l">
              <a:lnSpc>
                <a:spcPct val="100000"/>
              </a:lnSpc>
              <a:spcBef>
                <a:spcPts val="600"/>
              </a:spcBef>
              <a:spcAft>
                <a:spcPts val="0"/>
              </a:spcAft>
              <a:buNone/>
            </a:pPr>
            <a:r>
              <a:t/>
            </a:r>
            <a:endParaRPr sz="1300"/>
          </a:p>
          <a:p>
            <a:pPr indent="0" lvl="0" marL="0" marR="0" rtl="0" algn="l">
              <a:lnSpc>
                <a:spcPct val="100000"/>
              </a:lnSpc>
              <a:spcBef>
                <a:spcPts val="600"/>
              </a:spcBef>
              <a:spcAft>
                <a:spcPts val="0"/>
              </a:spcAft>
              <a:buNone/>
            </a:pPr>
            <a:r>
              <a:rPr lang="en" sz="1300"/>
              <a:t>Who are you?</a:t>
            </a:r>
            <a:endParaRPr sz="1300"/>
          </a:p>
          <a:p>
            <a:pPr indent="-311150" lvl="0" marL="457200" rtl="0" algn="l">
              <a:spcBef>
                <a:spcPts val="600"/>
              </a:spcBef>
              <a:spcAft>
                <a:spcPts val="0"/>
              </a:spcAft>
              <a:buSzPts val="1300"/>
              <a:buChar char="●"/>
            </a:pPr>
            <a:r>
              <a:rPr lang="en" sz="1300"/>
              <a:t>Freshman? Sophomore? Junior? Senior? Grad student? None of the above?</a:t>
            </a:r>
            <a:endParaRPr sz="1300"/>
          </a:p>
          <a:p>
            <a:pPr indent="-311150" lvl="0" marL="457200" rtl="0" algn="l">
              <a:spcBef>
                <a:spcPts val="600"/>
              </a:spcBef>
              <a:spcAft>
                <a:spcPts val="0"/>
              </a:spcAft>
              <a:buSzPts val="1300"/>
              <a:buChar char="●"/>
            </a:pPr>
            <a:r>
              <a:rPr lang="en" sz="1300"/>
              <a:t>CS Major? Intending to be a CS Major? Something else?</a:t>
            </a:r>
            <a:endParaRPr sz="1300"/>
          </a:p>
          <a:p>
            <a:pPr indent="-311150" lvl="0" marL="457200" rtl="0" algn="l">
              <a:spcBef>
                <a:spcPts val="600"/>
              </a:spcBef>
              <a:spcAft>
                <a:spcPts val="0"/>
              </a:spcAft>
              <a:buSzPts val="1300"/>
              <a:buChar char="●"/>
            </a:pPr>
            <a:r>
              <a:rPr lang="en" sz="1300"/>
              <a:t>CS 61A? Java experience?</a:t>
            </a:r>
            <a:endParaRPr sz="1300"/>
          </a:p>
          <a:p>
            <a:pPr indent="0" lvl="0" marL="0" marR="0" rtl="0" algn="l">
              <a:lnSpc>
                <a:spcPct val="100000"/>
              </a:lnSpc>
              <a:spcBef>
                <a:spcPts val="600"/>
              </a:spcBef>
              <a:spcAft>
                <a:spcPts val="0"/>
              </a:spcAft>
              <a:buNone/>
            </a:pPr>
            <a:r>
              <a:t/>
            </a:r>
            <a:endParaRPr sz="13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1" name="Google Shape;181;p29"/>
          <p:cNvSpPr txBox="1"/>
          <p:nvPr>
            <p:ph idx="1" type="body"/>
          </p:nvPr>
        </p:nvSpPr>
        <p:spPr>
          <a:xfrm>
            <a:off x="4812375" y="402200"/>
            <a:ext cx="42753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a:solidFill>
                <a:schemeClr val="dk2"/>
              </a:solidFill>
            </a:endParaRPr>
          </a:p>
          <a:p>
            <a:pPr indent="-330200" lvl="0" marL="457200" rtl="0" algn="l">
              <a:spcBef>
                <a:spcPts val="60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Welcome!</a:t>
            </a:r>
            <a:endParaRPr b="1">
              <a:solidFill>
                <a:schemeClr val="accent3"/>
              </a:solidFill>
              <a:latin typeface="Roboto"/>
              <a:ea typeface="Roboto"/>
              <a:cs typeface="Roboto"/>
              <a:sym typeface="Roboto"/>
            </a:endParaRPr>
          </a:p>
          <a:p>
            <a:pPr indent="-330200" lvl="1" marL="914400" rtl="0" algn="l">
              <a:spcBef>
                <a:spcPts val="0"/>
              </a:spcBef>
              <a:spcAft>
                <a:spcPts val="0"/>
              </a:spcAft>
              <a:buClr>
                <a:schemeClr val="dk2"/>
              </a:buClr>
              <a:buSzPts val="1600"/>
              <a:buChar char="•"/>
            </a:pPr>
            <a:r>
              <a:rPr lang="en">
                <a:solidFill>
                  <a:schemeClr val="dk2"/>
                </a:solidFill>
              </a:rPr>
              <a:t>Welcome to 61B</a:t>
            </a:r>
            <a:endParaRPr>
              <a:solidFill>
                <a:schemeClr val="dk2"/>
              </a:solidFill>
            </a:endParaRPr>
          </a:p>
          <a:p>
            <a:pPr indent="-330200" lvl="1" marL="914400" rtl="0" algn="l">
              <a:spcBef>
                <a:spcPts val="0"/>
              </a:spcBef>
              <a:spcAft>
                <a:spcPts val="0"/>
              </a:spcAft>
              <a:buClr>
                <a:schemeClr val="accent3"/>
              </a:buClr>
              <a:buSzPts val="1600"/>
              <a:buFont typeface="Roboto"/>
              <a:buChar char="•"/>
            </a:pPr>
            <a:r>
              <a:rPr b="1" lang="en">
                <a:solidFill>
                  <a:schemeClr val="accent3"/>
                </a:solidFill>
                <a:latin typeface="Roboto"/>
                <a:ea typeface="Roboto"/>
                <a:cs typeface="Roboto"/>
                <a:sym typeface="Roboto"/>
              </a:rPr>
              <a:t>61B Logistics</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Our First Java Programs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World</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Hello Numbers</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Larger</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Reflections on Java</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 Workflow</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Compilation</a:t>
            </a:r>
            <a:endParaRPr>
              <a:solidFill>
                <a:schemeClr val="dk2"/>
              </a:solidFill>
            </a:endParaRPr>
          </a:p>
          <a:p>
            <a:pPr indent="-330200" lvl="1" marL="914400" rtl="0" algn="l">
              <a:spcBef>
                <a:spcPts val="0"/>
              </a:spcBef>
              <a:spcAft>
                <a:spcPts val="0"/>
              </a:spcAft>
              <a:buClr>
                <a:schemeClr val="dk2"/>
              </a:buClr>
              <a:buSzPts val="1600"/>
              <a:buChar char="•"/>
            </a:pPr>
            <a:r>
              <a:rPr lang="en">
                <a:solidFill>
                  <a:schemeClr val="dk2"/>
                </a:solidFill>
              </a:rPr>
              <a:t>IntelliJ</a:t>
            </a:r>
            <a:endParaRPr>
              <a:solidFill>
                <a:schemeClr val="dk2"/>
              </a:solidFill>
            </a:endParaRPr>
          </a:p>
          <a:p>
            <a:pPr indent="-330200" lvl="0" marL="457200" rtl="0" algn="l">
              <a:spcBef>
                <a:spcPts val="0"/>
              </a:spcBef>
              <a:spcAft>
                <a:spcPts val="0"/>
              </a:spcAft>
              <a:buClr>
                <a:schemeClr val="dk2"/>
              </a:buClr>
              <a:buSzPts val="1600"/>
              <a:buChar char="•"/>
            </a:pPr>
            <a:r>
              <a:rPr lang="en">
                <a:solidFill>
                  <a:schemeClr val="dk2"/>
                </a:solidFill>
              </a:rPr>
              <a:t>HW0: Due Friday!</a:t>
            </a:r>
            <a:endParaRPr>
              <a:solidFill>
                <a:schemeClr val="dk2"/>
              </a:solidFill>
            </a:endParaRPr>
          </a:p>
        </p:txBody>
      </p:sp>
      <p:sp>
        <p:nvSpPr>
          <p:cNvPr id="182" name="Google Shape;182;p29"/>
          <p:cNvSpPr txBox="1"/>
          <p:nvPr>
            <p:ph type="title"/>
          </p:nvPr>
        </p:nvSpPr>
        <p:spPr>
          <a:xfrm>
            <a:off x="177925" y="2003300"/>
            <a:ext cx="42753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61B Logistics</a:t>
            </a:r>
            <a:endParaRPr>
              <a:solidFill>
                <a:schemeClr val="accent3"/>
              </a:solidFill>
            </a:endParaRPr>
          </a:p>
        </p:txBody>
      </p:sp>
      <p:sp>
        <p:nvSpPr>
          <p:cNvPr id="183" name="Google Shape;183;p29"/>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 CS61B, Fall 2023</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Manner in Which Learning Occurs (TMWLO)</a:t>
            </a:r>
            <a:endParaRPr/>
          </a:p>
        </p:txBody>
      </p:sp>
      <p:sp>
        <p:nvSpPr>
          <p:cNvPr id="189" name="Google Shape;189;p30"/>
          <p:cNvSpPr txBox="1"/>
          <p:nvPr>
            <p:ph idx="1" type="body"/>
          </p:nvPr>
        </p:nvSpPr>
        <p:spPr>
          <a:xfrm>
            <a:off x="107050" y="402200"/>
            <a:ext cx="8520600" cy="612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Learning occurs by doing.</a:t>
            </a:r>
            <a:endParaRPr/>
          </a:p>
        </p:txBody>
      </p:sp>
      <p:pic>
        <p:nvPicPr>
          <p:cNvPr descr="the lumber&#10;&#10;play the collab here: https://gamebanana.com/mods/424541&#10;listen to the music here: https://youtu.be/8eQDokVRJDY" id="190" name="Google Shape;190;p30" title="Celeste Strawberry Jam Collab | Nelumbo Silver Strawberry">
            <a:hlinkClick r:id="rId3"/>
          </p:cNvPr>
          <p:cNvPicPr preferRelativeResize="0"/>
          <p:nvPr/>
        </p:nvPicPr>
        <p:blipFill>
          <a:blip r:embed="rId4">
            <a:alphaModFix/>
          </a:blip>
          <a:stretch>
            <a:fillRect/>
          </a:stretch>
        </p:blipFill>
        <p:spPr>
          <a:xfrm>
            <a:off x="4512800" y="1466500"/>
            <a:ext cx="4509675" cy="3429000"/>
          </a:xfrm>
          <a:prstGeom prst="rect">
            <a:avLst/>
          </a:prstGeom>
          <a:noFill/>
          <a:ln>
            <a:noFill/>
          </a:ln>
        </p:spPr>
      </p:pic>
      <p:pic>
        <p:nvPicPr>
          <p:cNvPr descr="Requested by a viewer, so I thought why not :)&#10;In this run, I do no skips or speedrun strats, and I watch (almost) every cutscene up until Summit. &#10;I actually forgot the special binocular cutscene at the end of Summit, so I gave up on doing a true ending run, but wanted to upload it anyways.&#10;&#10;My intention with this was to give players the most authentic Celeste experience available on Youtube without having to play the game. Forgive me that I forgot to check most binoculars, specially the one on Flag 4.&#10;&#10;I know this is not the usual insane gameplay video, but I actually really appreciate the game design of Celeste, and I wanted to showcase some of the neat little things that the game does to make you discover more about it without using words, and how everything is perfectly doable even without insanely safe strategies.&#10;&#10;I might upload part 2 including Core and Farewell if this video does well.&#10;&#10;I'm still experimenting with Youtube and just recently got Partnered, so let me know what kind of content you enjoy the most! I do a bunch of Celeste hard things.&#10;&#10;Hope you enjoy!&#10;&#10;0:00 Prologue&#10;2:23 Chapter 1: Forsaken City&#10;8:00 Chapter 2: Old Site&#10;19:33 Chapter 3: Celestial Resort&#10;42:58 Chapter 4: Golden Ridge&#10;56:28 Chapter 5: Mirror Temple&#10;1:19:05 Chapter 6: Reflection&#10;1:52:31 Chapter 7: The Summit&#10;2:15:17 Epilogue" id="191" name="Google Shape;191;p30" title="Celeste  - Full Playthrough and cutscenes (no commentary, no deaths) intended walkthrough [Part 1]">
            <a:hlinkClick r:id="rId5"/>
          </p:cNvPr>
          <p:cNvPicPr preferRelativeResize="0"/>
          <p:nvPr/>
        </p:nvPicPr>
        <p:blipFill>
          <a:blip r:embed="rId6">
            <a:alphaModFix/>
          </a:blip>
          <a:stretch>
            <a:fillRect/>
          </a:stretch>
        </p:blipFill>
        <p:spPr>
          <a:xfrm>
            <a:off x="107050" y="1466500"/>
            <a:ext cx="440575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1"/>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t>Lectures provide you with an introduction and a foundation.</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You’ll learn most of what you learn in the class by:</a:t>
            </a:r>
            <a:endParaRPr/>
          </a:p>
          <a:p>
            <a:pPr indent="-330200" lvl="0" marL="457200" rtl="0" algn="l">
              <a:spcBef>
                <a:spcPts val="600"/>
              </a:spcBef>
              <a:spcAft>
                <a:spcPts val="0"/>
              </a:spcAft>
              <a:buSzPts val="1600"/>
              <a:buChar char="●"/>
            </a:pPr>
            <a:r>
              <a:rPr lang="en"/>
              <a:t>Programming (labs, hws, projects, discussion section).</a:t>
            </a:r>
            <a:endParaRPr/>
          </a:p>
          <a:p>
            <a:pPr indent="-330200" lvl="0" marL="457200" rtl="0" algn="l">
              <a:spcBef>
                <a:spcPts val="0"/>
              </a:spcBef>
              <a:spcAft>
                <a:spcPts val="0"/>
              </a:spcAft>
              <a:buSzPts val="1600"/>
              <a:buChar char="●"/>
            </a:pPr>
            <a:r>
              <a:rPr lang="en"/>
              <a:t>Solving </a:t>
            </a:r>
            <a:r>
              <a:rPr lang="en"/>
              <a:t>interesting</a:t>
            </a:r>
            <a:r>
              <a:rPr lang="en"/>
              <a:t> problems (study guides, HW3, HW4 old exam problems, discussion section).</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197" name="Google Shape;197;p3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Course Components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2"/>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Four types of points in this class:</a:t>
            </a:r>
            <a:endParaRPr/>
          </a:p>
          <a:p>
            <a:pPr indent="-330200" lvl="0" marL="457200" rtl="0" algn="l">
              <a:spcBef>
                <a:spcPts val="600"/>
              </a:spcBef>
              <a:spcAft>
                <a:spcPts val="0"/>
              </a:spcAft>
              <a:buSzPts val="1600"/>
              <a:buChar char="●"/>
            </a:pPr>
            <a:r>
              <a:rPr lang="en"/>
              <a:t>Low effort, everyone should </a:t>
            </a:r>
            <a:r>
              <a:rPr lang="en"/>
              <a:t>get</a:t>
            </a:r>
            <a:r>
              <a:rPr lang="en"/>
              <a:t> them: </a:t>
            </a:r>
            <a:r>
              <a:rPr b="1" lang="en" u="sng">
                <a:latin typeface="Roboto"/>
                <a:ea typeface="Roboto"/>
                <a:cs typeface="Roboto"/>
                <a:sym typeface="Roboto"/>
              </a:rPr>
              <a:t>Weekly</a:t>
            </a:r>
            <a:r>
              <a:rPr b="1" lang="en">
                <a:latin typeface="Roboto"/>
                <a:ea typeface="Roboto"/>
                <a:cs typeface="Roboto"/>
                <a:sym typeface="Roboto"/>
              </a:rPr>
              <a:t> </a:t>
            </a:r>
            <a:r>
              <a:rPr b="1" lang="en">
                <a:latin typeface="Roboto"/>
                <a:ea typeface="Roboto"/>
                <a:cs typeface="Roboto"/>
                <a:sym typeface="Roboto"/>
              </a:rPr>
              <a:t>Surveys, Course Evaluations</a:t>
            </a:r>
            <a:endParaRPr b="1">
              <a:latin typeface="Roboto"/>
              <a:ea typeface="Roboto"/>
              <a:cs typeface="Roboto"/>
              <a:sym typeface="Roboto"/>
            </a:endParaRPr>
          </a:p>
          <a:p>
            <a:pPr indent="-330200" lvl="1" marL="914400" rtl="0" algn="l">
              <a:spcBef>
                <a:spcPts val="0"/>
              </a:spcBef>
              <a:spcAft>
                <a:spcPts val="0"/>
              </a:spcAft>
              <a:buSzPts val="1600"/>
              <a:buChar char="○"/>
            </a:pPr>
            <a:r>
              <a:rPr lang="en"/>
              <a:t>Median score is 100%</a:t>
            </a:r>
            <a:endParaRPr/>
          </a:p>
          <a:p>
            <a:pPr indent="-330200" lvl="0" marL="457200" rtl="0" algn="l">
              <a:spcBef>
                <a:spcPts val="0"/>
              </a:spcBef>
              <a:spcAft>
                <a:spcPts val="0"/>
              </a:spcAft>
              <a:buSzPts val="1600"/>
              <a:buChar char="●"/>
            </a:pPr>
            <a:r>
              <a:rPr lang="en"/>
              <a:t>High effort, everyone should get them: </a:t>
            </a:r>
            <a:r>
              <a:rPr b="1" lang="en">
                <a:latin typeface="Roboto"/>
                <a:ea typeface="Roboto"/>
                <a:cs typeface="Roboto"/>
                <a:sym typeface="Roboto"/>
              </a:rPr>
              <a:t>HW, Project, Lab</a:t>
            </a:r>
            <a:endParaRPr b="1">
              <a:latin typeface="Roboto"/>
              <a:ea typeface="Roboto"/>
              <a:cs typeface="Roboto"/>
              <a:sym typeface="Roboto"/>
            </a:endParaRPr>
          </a:p>
          <a:p>
            <a:pPr indent="-330200" lvl="1" marL="914400" rtl="0" algn="l">
              <a:spcBef>
                <a:spcPts val="0"/>
              </a:spcBef>
              <a:spcAft>
                <a:spcPts val="0"/>
              </a:spcAft>
              <a:buSzPts val="1600"/>
              <a:buChar char="○"/>
            </a:pPr>
            <a:r>
              <a:rPr lang="en"/>
              <a:t>Median score is 100%</a:t>
            </a:r>
            <a:endParaRPr/>
          </a:p>
          <a:p>
            <a:pPr indent="-330200" lvl="0" marL="457200" rtl="0" algn="l">
              <a:spcBef>
                <a:spcPts val="0"/>
              </a:spcBef>
              <a:spcAft>
                <a:spcPts val="0"/>
              </a:spcAft>
              <a:buSzPts val="1600"/>
              <a:buChar char="●"/>
            </a:pPr>
            <a:r>
              <a:rPr lang="en"/>
              <a:t>High effort, not everyone gets them: </a:t>
            </a:r>
            <a:r>
              <a:rPr b="1" lang="en">
                <a:latin typeface="Roboto"/>
                <a:ea typeface="Roboto"/>
                <a:cs typeface="Roboto"/>
                <a:sym typeface="Roboto"/>
              </a:rPr>
              <a:t>Exams</a:t>
            </a:r>
            <a:endParaRPr b="1">
              <a:latin typeface="Roboto"/>
              <a:ea typeface="Roboto"/>
              <a:cs typeface="Roboto"/>
              <a:sym typeface="Roboto"/>
            </a:endParaRPr>
          </a:p>
          <a:p>
            <a:pPr indent="-330200" lvl="1" marL="914400" rtl="0" algn="l">
              <a:spcBef>
                <a:spcPts val="0"/>
              </a:spcBef>
              <a:spcAft>
                <a:spcPts val="0"/>
              </a:spcAft>
              <a:buSzPts val="1600"/>
              <a:buChar char="○"/>
            </a:pPr>
            <a:r>
              <a:rPr lang="en"/>
              <a:t>Mean score is 65%</a:t>
            </a:r>
            <a:endParaRPr/>
          </a:p>
          <a:p>
            <a:pPr indent="-330200" lvl="1" marL="914400" rtl="0" algn="l">
              <a:spcBef>
                <a:spcPts val="0"/>
              </a:spcBef>
              <a:spcAft>
                <a:spcPts val="0"/>
              </a:spcAft>
              <a:buSzPts val="1600"/>
              <a:buChar char="○"/>
            </a:pPr>
            <a:r>
              <a:rPr lang="en"/>
              <a:t>Final exam score can replace midterms if you have a bad midterm (or two).</a:t>
            </a:r>
            <a:endParaRPr/>
          </a:p>
          <a:p>
            <a:pPr indent="-330200" lvl="0" marL="457200" rtl="0" algn="l">
              <a:spcBef>
                <a:spcPts val="0"/>
              </a:spcBef>
              <a:spcAft>
                <a:spcPts val="0"/>
              </a:spcAft>
              <a:buSzPts val="1600"/>
              <a:buChar char="●"/>
            </a:pPr>
            <a:r>
              <a:rPr lang="en"/>
              <a:t>Pacing points</a:t>
            </a:r>
            <a:r>
              <a:rPr lang="en"/>
              <a:t>: </a:t>
            </a:r>
            <a:r>
              <a:rPr b="1" lang="en"/>
              <a:t>A</a:t>
            </a:r>
            <a:r>
              <a:rPr b="1" lang="en"/>
              <a:t>ttendin</a:t>
            </a:r>
            <a:r>
              <a:rPr b="1" lang="en"/>
              <a:t>g Discussion, Lab, and keeping up with Lecture</a:t>
            </a:r>
            <a:endParaRPr/>
          </a:p>
          <a:p>
            <a:pPr indent="-330200" lvl="1" marL="914400" rtl="0" algn="l">
              <a:spcBef>
                <a:spcPts val="0"/>
              </a:spcBef>
              <a:spcAft>
                <a:spcPts val="0"/>
              </a:spcAft>
              <a:buSzPts val="1600"/>
              <a:buChar char="○"/>
            </a:pPr>
            <a:r>
              <a:rPr lang="en"/>
              <a:t>Small amount of extra </a:t>
            </a:r>
            <a:r>
              <a:rPr lang="en"/>
              <a:t>credit</a:t>
            </a:r>
            <a:r>
              <a:rPr lang="en"/>
              <a:t> for keeping up with class.</a:t>
            </a:r>
            <a:endParaRPr/>
          </a:p>
          <a:p>
            <a:pPr indent="-330200" lvl="1" marL="914400" rtl="0" algn="l">
              <a:spcBef>
                <a:spcPts val="0"/>
              </a:spcBef>
              <a:spcAft>
                <a:spcPts val="0"/>
              </a:spcAft>
              <a:buSzPts val="1600"/>
              <a:buChar char="○"/>
            </a:pPr>
            <a:r>
              <a:rPr lang="en"/>
              <a:t>Will not increase your score beyond 75% (B-).</a:t>
            </a:r>
            <a:endParaRPr/>
          </a:p>
          <a:p>
            <a:pPr indent="-330200" lvl="2" marL="1371600" rtl="0" algn="l">
              <a:spcBef>
                <a:spcPts val="0"/>
              </a:spcBef>
              <a:spcAft>
                <a:spcPts val="0"/>
              </a:spcAft>
              <a:buSzPts val="1600"/>
              <a:buChar char="■"/>
            </a:pPr>
            <a:r>
              <a:rPr lang="en"/>
              <a:t>Example: You have 740 points and earn 20 pacing points, you get 750 points.</a:t>
            </a:r>
            <a:endParaRPr/>
          </a:p>
          <a:p>
            <a:pPr indent="-330200" lvl="0" marL="457200" rtl="0" algn="l">
              <a:spcBef>
                <a:spcPts val="0"/>
              </a:spcBef>
              <a:spcAft>
                <a:spcPts val="0"/>
              </a:spcAft>
              <a:buSzPts val="1600"/>
              <a:buChar char="●"/>
            </a:pPr>
            <a:r>
              <a:rPr lang="en"/>
              <a:t>B to B+ threshold is 65% on exams, 95% on everything else.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Full details around point distributions, letter grade assignments, grade </a:t>
            </a:r>
            <a:r>
              <a:rPr lang="en"/>
              <a:t>replacement</a:t>
            </a:r>
            <a:r>
              <a:rPr lang="en"/>
              <a:t>, etc. are on the website.</a:t>
            </a:r>
            <a:endParaRPr/>
          </a:p>
        </p:txBody>
      </p:sp>
      <p:sp>
        <p:nvSpPr>
          <p:cNvPr id="203" name="Google Shape;203;p3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ecture">
  <a:themeElements>
    <a:clrScheme name="Simple Light">
      <a:dk1>
        <a:srgbClr val="000000"/>
      </a:dk1>
      <a:lt1>
        <a:srgbClr val="FFFFFF"/>
      </a:lt1>
      <a:dk2>
        <a:srgbClr val="B7B7B7"/>
      </a:dk2>
      <a:lt2>
        <a:srgbClr val="C9DAF8"/>
      </a:lt2>
      <a:accent1>
        <a:srgbClr val="FCE5CD"/>
      </a:accent1>
      <a:accent2>
        <a:srgbClr val="CC4125"/>
      </a:accent2>
      <a:accent3>
        <a:srgbClr val="0B5394"/>
      </a:accent3>
      <a:accent4>
        <a:srgbClr val="BF9000"/>
      </a:accent4>
      <a:accent5>
        <a:srgbClr val="6AA84F"/>
      </a:accent5>
      <a:accent6>
        <a:srgbClr val="D9D9D9"/>
      </a:accent6>
      <a:hlink>
        <a:srgbClr val="4A86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